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2397700" cy="43192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" d="100"/>
          <a:sy n="11" d="100"/>
        </p:scale>
        <p:origin x="23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12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o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1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2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o Título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Texto do Título</a:t>
            </a:r>
          </a:p>
        </p:txBody>
      </p:sp>
      <p:sp>
        <p:nvSpPr>
          <p:cNvPr id="30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o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9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o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8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o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58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o Título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Texto do Título</a:t>
            </a:r>
          </a:p>
        </p:txBody>
      </p:sp>
      <p:sp>
        <p:nvSpPr>
          <p:cNvPr id="73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o Título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Texto do Título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8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>
            <a:spLocks noGrp="1"/>
          </p:cNvSpPr>
          <p:nvPr>
            <p:ph type="title"/>
          </p:nvPr>
        </p:nvSpPr>
        <p:spPr>
          <a:xfrm>
            <a:off x="1619885" y="579901"/>
            <a:ext cx="29157930" cy="94983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1619885" y="10078296"/>
            <a:ext cx="29157930" cy="33114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E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Freeform 3"/>
          <p:cNvSpPr/>
          <p:nvPr/>
        </p:nvSpPr>
        <p:spPr>
          <a:xfrm>
            <a:off x="12986226" y="29891682"/>
            <a:ext cx="19413775" cy="7881453"/>
          </a:xfrm>
          <a:prstGeom prst="rect">
            <a:avLst/>
          </a:prstGeom>
          <a:solidFill>
            <a:srgbClr val="F6FCFF">
              <a:alpha val="44706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5" name="Freeform 6"/>
          <p:cNvSpPr/>
          <p:nvPr/>
        </p:nvSpPr>
        <p:spPr>
          <a:xfrm>
            <a:off x="13648213" y="30267919"/>
            <a:ext cx="19499777" cy="11220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5" y="0"/>
                </a:moveTo>
                <a:lnTo>
                  <a:pt x="21515" y="0"/>
                </a:lnTo>
                <a:cubicBezTo>
                  <a:pt x="21538" y="0"/>
                  <a:pt x="21559" y="156"/>
                  <a:pt x="21575" y="433"/>
                </a:cubicBezTo>
                <a:cubicBezTo>
                  <a:pt x="21591" y="710"/>
                  <a:pt x="21600" y="1086"/>
                  <a:pt x="21600" y="1478"/>
                </a:cubicBezTo>
                <a:lnTo>
                  <a:pt x="21600" y="20122"/>
                </a:lnTo>
                <a:cubicBezTo>
                  <a:pt x="21600" y="20514"/>
                  <a:pt x="21591" y="20890"/>
                  <a:pt x="21575" y="21167"/>
                </a:cubicBezTo>
                <a:cubicBezTo>
                  <a:pt x="21559" y="21444"/>
                  <a:pt x="21538" y="21600"/>
                  <a:pt x="21515" y="21600"/>
                </a:cubicBezTo>
                <a:lnTo>
                  <a:pt x="85" y="21600"/>
                </a:lnTo>
                <a:cubicBezTo>
                  <a:pt x="62" y="21600"/>
                  <a:pt x="41" y="21444"/>
                  <a:pt x="25" y="21167"/>
                </a:cubicBezTo>
                <a:cubicBezTo>
                  <a:pt x="9" y="20890"/>
                  <a:pt x="0" y="20514"/>
                  <a:pt x="0" y="20122"/>
                </a:cubicBezTo>
                <a:lnTo>
                  <a:pt x="0" y="1478"/>
                </a:lnTo>
                <a:cubicBezTo>
                  <a:pt x="0" y="1086"/>
                  <a:pt x="9" y="710"/>
                  <a:pt x="25" y="433"/>
                </a:cubicBezTo>
                <a:cubicBezTo>
                  <a:pt x="41" y="156"/>
                  <a:pt x="62" y="0"/>
                  <a:pt x="85" y="0"/>
                </a:cubicBezTo>
                <a:close/>
              </a:path>
            </a:pathLst>
          </a:custGeom>
          <a:solidFill>
            <a:srgbClr val="12208E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6" name="AutoShape 8"/>
          <p:cNvSpPr/>
          <p:nvPr/>
        </p:nvSpPr>
        <p:spPr>
          <a:xfrm>
            <a:off x="12986226" y="29891682"/>
            <a:ext cx="19431265" cy="1"/>
          </a:xfrm>
          <a:prstGeom prst="line">
            <a:avLst/>
          </a:prstGeom>
          <a:ln w="66675">
            <a:solidFill>
              <a:srgbClr val="12208E"/>
            </a:solidFill>
            <a:prstDash val="lg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7" name="Freeform 10"/>
          <p:cNvSpPr/>
          <p:nvPr/>
        </p:nvSpPr>
        <p:spPr>
          <a:xfrm>
            <a:off x="-932000" y="18721080"/>
            <a:ext cx="8343998" cy="11220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64" y="0"/>
                </a:moveTo>
                <a:lnTo>
                  <a:pt x="21136" y="0"/>
                </a:lnTo>
                <a:cubicBezTo>
                  <a:pt x="21392" y="0"/>
                  <a:pt x="21600" y="1546"/>
                  <a:pt x="21600" y="3454"/>
                </a:cubicBezTo>
                <a:lnTo>
                  <a:pt x="21600" y="18146"/>
                </a:lnTo>
                <a:cubicBezTo>
                  <a:pt x="21600" y="20054"/>
                  <a:pt x="21392" y="21600"/>
                  <a:pt x="21136" y="21600"/>
                </a:cubicBezTo>
                <a:lnTo>
                  <a:pt x="464" y="21600"/>
                </a:lnTo>
                <a:cubicBezTo>
                  <a:pt x="341" y="21600"/>
                  <a:pt x="223" y="21236"/>
                  <a:pt x="136" y="20589"/>
                </a:cubicBezTo>
                <a:cubicBezTo>
                  <a:pt x="49" y="19941"/>
                  <a:pt x="0" y="19062"/>
                  <a:pt x="0" y="18146"/>
                </a:cubicBezTo>
                <a:lnTo>
                  <a:pt x="0" y="3454"/>
                </a:lnTo>
                <a:cubicBezTo>
                  <a:pt x="0" y="1546"/>
                  <a:pt x="208" y="0"/>
                  <a:pt x="464" y="0"/>
                </a:cubicBezTo>
                <a:close/>
              </a:path>
            </a:pathLst>
          </a:custGeom>
          <a:solidFill>
            <a:srgbClr val="12208E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8" name="Freeform 13"/>
          <p:cNvSpPr/>
          <p:nvPr/>
        </p:nvSpPr>
        <p:spPr>
          <a:xfrm>
            <a:off x="-36486" y="3826232"/>
            <a:ext cx="13005223" cy="14478295"/>
          </a:xfrm>
          <a:prstGeom prst="rect">
            <a:avLst/>
          </a:prstGeom>
          <a:solidFill>
            <a:srgbClr val="F6FCFF">
              <a:alpha val="44706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9" name="AutoShape 15"/>
          <p:cNvSpPr/>
          <p:nvPr/>
        </p:nvSpPr>
        <p:spPr>
          <a:xfrm flipV="1">
            <a:off x="12986225" y="3826233"/>
            <a:ext cx="1" cy="33946902"/>
          </a:xfrm>
          <a:prstGeom prst="line">
            <a:avLst/>
          </a:prstGeom>
          <a:ln w="66675">
            <a:solidFill>
              <a:srgbClr val="12208E"/>
            </a:solidFill>
            <a:prstDash val="lg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0" name="AutoShape 16"/>
          <p:cNvSpPr/>
          <p:nvPr/>
        </p:nvSpPr>
        <p:spPr>
          <a:xfrm>
            <a:off x="-444648" y="37773136"/>
            <a:ext cx="32844648" cy="1"/>
          </a:xfrm>
          <a:prstGeom prst="line">
            <a:avLst/>
          </a:prstGeom>
          <a:ln w="66675">
            <a:solidFill>
              <a:srgbClr val="12208E"/>
            </a:solidFill>
            <a:prstDash val="lg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1" name="Freeform 18"/>
          <p:cNvSpPr/>
          <p:nvPr/>
        </p:nvSpPr>
        <p:spPr>
          <a:xfrm>
            <a:off x="0" y="41220088"/>
            <a:ext cx="32400010" cy="1979911"/>
          </a:xfrm>
          <a:prstGeom prst="rect">
            <a:avLst/>
          </a:prstGeom>
          <a:solidFill>
            <a:srgbClr val="12208E">
              <a:alpha val="89804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2" name="Freeform 21"/>
          <p:cNvSpPr/>
          <p:nvPr/>
        </p:nvSpPr>
        <p:spPr>
          <a:xfrm>
            <a:off x="-1" y="88190"/>
            <a:ext cx="32400002" cy="3826232"/>
          </a:xfrm>
          <a:prstGeom prst="rect">
            <a:avLst/>
          </a:prstGeom>
          <a:solidFill>
            <a:srgbClr val="12208E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3" name="AutoShape 23"/>
          <p:cNvSpPr/>
          <p:nvPr/>
        </p:nvSpPr>
        <p:spPr>
          <a:xfrm>
            <a:off x="-444648" y="18305797"/>
            <a:ext cx="13413386" cy="1"/>
          </a:xfrm>
          <a:prstGeom prst="line">
            <a:avLst/>
          </a:prstGeom>
          <a:ln w="66675">
            <a:solidFill>
              <a:srgbClr val="12208E"/>
            </a:solidFill>
            <a:prstDash val="lg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4" name="Freeform 25"/>
          <p:cNvSpPr/>
          <p:nvPr/>
        </p:nvSpPr>
        <p:spPr>
          <a:xfrm>
            <a:off x="-36485" y="37773136"/>
            <a:ext cx="17811408" cy="3446956"/>
          </a:xfrm>
          <a:prstGeom prst="rect">
            <a:avLst/>
          </a:prstGeom>
          <a:solidFill>
            <a:srgbClr val="F6FCFF">
              <a:alpha val="44706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5" name="AutoShape 27"/>
          <p:cNvSpPr/>
          <p:nvPr/>
        </p:nvSpPr>
        <p:spPr>
          <a:xfrm flipH="1" flipV="1">
            <a:off x="17637312" y="37773136"/>
            <a:ext cx="33339" cy="3446956"/>
          </a:xfrm>
          <a:prstGeom prst="line">
            <a:avLst/>
          </a:prstGeom>
          <a:ln w="66675">
            <a:solidFill>
              <a:srgbClr val="12208E"/>
            </a:solidFill>
            <a:prstDash val="lg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6" name="Freeform 30"/>
          <p:cNvSpPr/>
          <p:nvPr/>
        </p:nvSpPr>
        <p:spPr>
          <a:xfrm>
            <a:off x="-932000" y="4436607"/>
            <a:ext cx="8343998" cy="11220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64" y="0"/>
                </a:moveTo>
                <a:lnTo>
                  <a:pt x="21136" y="0"/>
                </a:lnTo>
                <a:cubicBezTo>
                  <a:pt x="21392" y="0"/>
                  <a:pt x="21600" y="1546"/>
                  <a:pt x="21600" y="3454"/>
                </a:cubicBezTo>
                <a:lnTo>
                  <a:pt x="21600" y="18146"/>
                </a:lnTo>
                <a:cubicBezTo>
                  <a:pt x="21600" y="20054"/>
                  <a:pt x="21392" y="21600"/>
                  <a:pt x="21136" y="21600"/>
                </a:cubicBezTo>
                <a:lnTo>
                  <a:pt x="464" y="21600"/>
                </a:lnTo>
                <a:cubicBezTo>
                  <a:pt x="341" y="21600"/>
                  <a:pt x="223" y="21236"/>
                  <a:pt x="136" y="20589"/>
                </a:cubicBezTo>
                <a:cubicBezTo>
                  <a:pt x="49" y="19941"/>
                  <a:pt x="0" y="19062"/>
                  <a:pt x="0" y="18146"/>
                </a:cubicBezTo>
                <a:lnTo>
                  <a:pt x="0" y="3454"/>
                </a:lnTo>
                <a:cubicBezTo>
                  <a:pt x="0" y="1546"/>
                  <a:pt x="208" y="0"/>
                  <a:pt x="464" y="0"/>
                </a:cubicBezTo>
                <a:close/>
              </a:path>
            </a:pathLst>
          </a:custGeom>
          <a:solidFill>
            <a:srgbClr val="12208E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7" name="Freeform 33"/>
          <p:cNvSpPr/>
          <p:nvPr/>
        </p:nvSpPr>
        <p:spPr>
          <a:xfrm>
            <a:off x="13723626" y="4436607"/>
            <a:ext cx="19499777" cy="11220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5" y="0"/>
                </a:moveTo>
                <a:lnTo>
                  <a:pt x="21515" y="0"/>
                </a:lnTo>
                <a:cubicBezTo>
                  <a:pt x="21538" y="0"/>
                  <a:pt x="21559" y="156"/>
                  <a:pt x="21575" y="433"/>
                </a:cubicBezTo>
                <a:cubicBezTo>
                  <a:pt x="21591" y="710"/>
                  <a:pt x="21600" y="1086"/>
                  <a:pt x="21600" y="1478"/>
                </a:cubicBezTo>
                <a:lnTo>
                  <a:pt x="21600" y="20122"/>
                </a:lnTo>
                <a:cubicBezTo>
                  <a:pt x="21600" y="20514"/>
                  <a:pt x="21591" y="20890"/>
                  <a:pt x="21575" y="21167"/>
                </a:cubicBezTo>
                <a:cubicBezTo>
                  <a:pt x="21559" y="21444"/>
                  <a:pt x="21538" y="21600"/>
                  <a:pt x="21515" y="21600"/>
                </a:cubicBezTo>
                <a:lnTo>
                  <a:pt x="85" y="21600"/>
                </a:lnTo>
                <a:cubicBezTo>
                  <a:pt x="62" y="21600"/>
                  <a:pt x="41" y="21444"/>
                  <a:pt x="25" y="21167"/>
                </a:cubicBezTo>
                <a:cubicBezTo>
                  <a:pt x="9" y="20890"/>
                  <a:pt x="0" y="20514"/>
                  <a:pt x="0" y="20122"/>
                </a:cubicBezTo>
                <a:lnTo>
                  <a:pt x="0" y="1478"/>
                </a:lnTo>
                <a:cubicBezTo>
                  <a:pt x="0" y="1086"/>
                  <a:pt x="9" y="710"/>
                  <a:pt x="25" y="433"/>
                </a:cubicBezTo>
                <a:cubicBezTo>
                  <a:pt x="41" y="156"/>
                  <a:pt x="62" y="0"/>
                  <a:pt x="85" y="0"/>
                </a:cubicBezTo>
                <a:close/>
              </a:path>
            </a:pathLst>
          </a:custGeom>
          <a:solidFill>
            <a:srgbClr val="12208E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8" name="Freeform 35"/>
          <p:cNvSpPr/>
          <p:nvPr/>
        </p:nvSpPr>
        <p:spPr>
          <a:xfrm>
            <a:off x="6459611" y="20452725"/>
            <a:ext cx="5868016" cy="478976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9" name="TextBox 36"/>
          <p:cNvSpPr txBox="1"/>
          <p:nvPr/>
        </p:nvSpPr>
        <p:spPr>
          <a:xfrm>
            <a:off x="1018751" y="606768"/>
            <a:ext cx="19013184" cy="6540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000"/>
              </a:lnSpc>
              <a:defRPr sz="5000" b="1" spc="230">
                <a:solidFill>
                  <a:srgbClr val="FFFFFF"/>
                </a:solidFill>
                <a:latin typeface="Satoshi 1 Heavy"/>
                <a:ea typeface="Satoshi 1 Heavy"/>
                <a:cs typeface="Satoshi 1 Heavy"/>
                <a:sym typeface="Satoshi 1 Heavy"/>
              </a:defRPr>
            </a:lvl1pPr>
          </a:lstStyle>
          <a:p>
            <a:r>
              <a:t>31º Encontro de Iniciação à Pesquisa 2025</a:t>
            </a:r>
          </a:p>
        </p:txBody>
      </p:sp>
      <p:sp>
        <p:nvSpPr>
          <p:cNvPr id="110" name="TextBox 37"/>
          <p:cNvSpPr txBox="1"/>
          <p:nvPr/>
        </p:nvSpPr>
        <p:spPr>
          <a:xfrm>
            <a:off x="1018750" y="1462431"/>
            <a:ext cx="8893910" cy="10464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8000"/>
              </a:lnSpc>
              <a:defRPr sz="8000" b="1" spc="200">
                <a:solidFill>
                  <a:srgbClr val="FFFFFF"/>
                </a:solidFill>
                <a:latin typeface="Satoshi 1 Heavy"/>
                <a:ea typeface="Satoshi 1 Heavy"/>
                <a:cs typeface="Satoshi 1 Heavy"/>
                <a:sym typeface="Satoshi 1 Heavy"/>
              </a:defRPr>
            </a:lvl1pPr>
          </a:lstStyle>
          <a:p>
            <a:r>
              <a:t>Título do Artigo</a:t>
            </a:r>
          </a:p>
        </p:txBody>
      </p:sp>
      <p:sp>
        <p:nvSpPr>
          <p:cNvPr id="111" name="TextBox 38"/>
          <p:cNvSpPr txBox="1"/>
          <p:nvPr/>
        </p:nvSpPr>
        <p:spPr>
          <a:xfrm>
            <a:off x="1112690" y="2708618"/>
            <a:ext cx="22629960" cy="5101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3900"/>
              </a:lnSpc>
              <a:defRPr sz="3900" b="1" spc="99">
                <a:solidFill>
                  <a:srgbClr val="FFFFFF"/>
                </a:solidFill>
                <a:latin typeface="Satoshi 1 Heavy"/>
                <a:ea typeface="Satoshi 1 Heavy"/>
                <a:cs typeface="Satoshi 1 Heavy"/>
                <a:sym typeface="Satoshi 1 Heavy"/>
              </a:defRPr>
            </a:lvl1pPr>
          </a:lstStyle>
          <a:p>
            <a:r>
              <a:t>Autor(a) 1 | Autor(a) 2 | Autor(a) 3 | Orientador(a) | E-mail para contato:</a:t>
            </a:r>
          </a:p>
        </p:txBody>
      </p:sp>
      <p:sp>
        <p:nvSpPr>
          <p:cNvPr id="112" name="TextBox 39"/>
          <p:cNvSpPr txBox="1"/>
          <p:nvPr/>
        </p:nvSpPr>
        <p:spPr>
          <a:xfrm>
            <a:off x="512732" y="4617401"/>
            <a:ext cx="8471325" cy="7325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600"/>
              </a:lnSpc>
              <a:defRPr sz="5600" b="1" spc="140">
                <a:solidFill>
                  <a:srgbClr val="FFFFFF"/>
                </a:solidFill>
                <a:latin typeface="Satoshi 1 Heavy"/>
                <a:ea typeface="Satoshi 1 Heavy"/>
                <a:cs typeface="Satoshi 1 Heavy"/>
                <a:sym typeface="Satoshi 1 Heavy"/>
              </a:defRPr>
            </a:lvl1pPr>
          </a:lstStyle>
          <a:p>
            <a:r>
              <a:t>01.Introdução </a:t>
            </a:r>
          </a:p>
        </p:txBody>
      </p:sp>
      <p:sp>
        <p:nvSpPr>
          <p:cNvPr id="113" name="TextBox 40"/>
          <p:cNvSpPr txBox="1"/>
          <p:nvPr/>
        </p:nvSpPr>
        <p:spPr>
          <a:xfrm>
            <a:off x="512733" y="18861738"/>
            <a:ext cx="7321423" cy="7325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600"/>
              </a:lnSpc>
              <a:defRPr sz="5600" b="1" spc="140">
                <a:solidFill>
                  <a:srgbClr val="FFFFFF"/>
                </a:solidFill>
                <a:latin typeface="Satoshi 1 Heavy"/>
                <a:ea typeface="Satoshi 1 Heavy"/>
                <a:cs typeface="Satoshi 1 Heavy"/>
                <a:sym typeface="Satoshi 1 Heavy"/>
              </a:defRPr>
            </a:lvl1pPr>
          </a:lstStyle>
          <a:p>
            <a:r>
              <a:t>02. Métodos</a:t>
            </a:r>
          </a:p>
        </p:txBody>
      </p:sp>
      <p:sp>
        <p:nvSpPr>
          <p:cNvPr id="114" name="TextBox 41"/>
          <p:cNvSpPr txBox="1"/>
          <p:nvPr/>
        </p:nvSpPr>
        <p:spPr>
          <a:xfrm>
            <a:off x="14114211" y="4621708"/>
            <a:ext cx="7321424" cy="7325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600"/>
              </a:lnSpc>
              <a:defRPr sz="5600" b="1" spc="140">
                <a:solidFill>
                  <a:srgbClr val="FFFFFF"/>
                </a:solidFill>
                <a:latin typeface="Satoshi 1 Heavy"/>
                <a:ea typeface="Satoshi 1 Heavy"/>
                <a:cs typeface="Satoshi 1 Heavy"/>
                <a:sym typeface="Satoshi 1 Heavy"/>
              </a:defRPr>
            </a:lvl1pPr>
          </a:lstStyle>
          <a:p>
            <a:r>
              <a:t>03. Resultados</a:t>
            </a:r>
          </a:p>
        </p:txBody>
      </p:sp>
      <p:sp>
        <p:nvSpPr>
          <p:cNvPr id="115" name="TextBox 42"/>
          <p:cNvSpPr txBox="1"/>
          <p:nvPr/>
        </p:nvSpPr>
        <p:spPr>
          <a:xfrm>
            <a:off x="14038798" y="30453021"/>
            <a:ext cx="7321424" cy="7325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600"/>
              </a:lnSpc>
              <a:defRPr sz="5600" b="1" spc="140">
                <a:solidFill>
                  <a:srgbClr val="FFFFFF"/>
                </a:solidFill>
                <a:latin typeface="Satoshi 1 Heavy"/>
                <a:ea typeface="Satoshi 1 Heavy"/>
                <a:cs typeface="Satoshi 1 Heavy"/>
                <a:sym typeface="Satoshi 1 Heavy"/>
              </a:defRPr>
            </a:lvl1pPr>
          </a:lstStyle>
          <a:p>
            <a:r>
              <a:t>04. Conclusão</a:t>
            </a:r>
          </a:p>
        </p:txBody>
      </p:sp>
      <p:sp>
        <p:nvSpPr>
          <p:cNvPr id="116" name="TextBox 43"/>
          <p:cNvSpPr txBox="1"/>
          <p:nvPr/>
        </p:nvSpPr>
        <p:spPr>
          <a:xfrm>
            <a:off x="512733" y="38235098"/>
            <a:ext cx="7321423" cy="7325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600"/>
              </a:lnSpc>
              <a:defRPr sz="5600" b="1" spc="140">
                <a:solidFill>
                  <a:srgbClr val="12208E"/>
                </a:solidFill>
                <a:latin typeface="Satoshi 1 Heavy"/>
                <a:ea typeface="Satoshi 1 Heavy"/>
                <a:cs typeface="Satoshi 1 Heavy"/>
                <a:sym typeface="Satoshi 1 Heavy"/>
              </a:defRPr>
            </a:lvl1pPr>
          </a:lstStyle>
          <a:p>
            <a:r>
              <a:t>Referências</a:t>
            </a:r>
          </a:p>
        </p:txBody>
      </p:sp>
      <p:sp>
        <p:nvSpPr>
          <p:cNvPr id="117" name="TextBox 44"/>
          <p:cNvSpPr txBox="1"/>
          <p:nvPr/>
        </p:nvSpPr>
        <p:spPr>
          <a:xfrm>
            <a:off x="18423135" y="38235098"/>
            <a:ext cx="7321424" cy="7325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600"/>
              </a:lnSpc>
              <a:defRPr sz="5600" b="1" spc="140">
                <a:solidFill>
                  <a:srgbClr val="12208E"/>
                </a:solidFill>
                <a:latin typeface="Satoshi 1 Heavy"/>
                <a:ea typeface="Satoshi 1 Heavy"/>
                <a:cs typeface="Satoshi 1 Heavy"/>
                <a:sym typeface="Satoshi 1 Heavy"/>
              </a:defRPr>
            </a:lvl1pPr>
          </a:lstStyle>
          <a:p>
            <a:r>
              <a:t>Agradecimentos</a:t>
            </a:r>
          </a:p>
        </p:txBody>
      </p:sp>
      <p:sp>
        <p:nvSpPr>
          <p:cNvPr id="118" name="TextBox 45"/>
          <p:cNvSpPr txBox="1"/>
          <p:nvPr/>
        </p:nvSpPr>
        <p:spPr>
          <a:xfrm>
            <a:off x="292056" y="6094937"/>
            <a:ext cx="5868017" cy="51556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just"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Usar linguagem visual</a:t>
            </a:r>
            <a:r>
              <a:rPr b="0"/>
              <a:t>: prefira frases curtas, verbos fortes e palavras-chave que possam ser acompanhadas de ícones, imagens ou gráficos.</a:t>
            </a:r>
          </a:p>
          <a:p>
            <a:pPr algn="just"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Organizar em tópicos ou blocos</a:t>
            </a:r>
            <a:r>
              <a:rPr b="0"/>
              <a:t>: se possível, quebre a introdução em bullets ou caixas de texto (ex.: “Contexto”, “Problema”, “Objetivo”), facilitando a leitura rápida.</a:t>
            </a:r>
          </a:p>
        </p:txBody>
      </p:sp>
      <p:sp>
        <p:nvSpPr>
          <p:cNvPr id="119" name="TextBox 46"/>
          <p:cNvSpPr txBox="1"/>
          <p:nvPr/>
        </p:nvSpPr>
        <p:spPr>
          <a:xfrm>
            <a:off x="6459611" y="6111654"/>
            <a:ext cx="5868016" cy="93264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just"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Reduzir a extensão</a:t>
            </a:r>
            <a:r>
              <a:rPr b="0"/>
              <a:t>: escolha apenas 3–4 frases curtas em vez de vários parágrafos. O objetivo é contextualizar rapidamente o leitor.</a:t>
            </a:r>
          </a:p>
          <a:p>
            <a:pPr algn="just"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Priorizar impacto</a:t>
            </a:r>
            <a:r>
              <a:rPr b="0"/>
              <a:t>: destaque a relevância do tema, problema de pesquisa ou lacuna de conhecimento em termos simples e diretos.</a:t>
            </a:r>
          </a:p>
          <a:p>
            <a:pPr algn="just"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Eliminar excesso de referências</a:t>
            </a:r>
            <a:r>
              <a:rPr b="0"/>
              <a:t>: no banner, cite apenas 1 ou 2 fontes-chave (se necessário), evitando listas longas.</a:t>
            </a:r>
          </a:p>
          <a:p>
            <a:pPr algn="just"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Focar no essencial</a:t>
            </a:r>
            <a:r>
              <a:rPr b="0"/>
              <a:t>: mantenha apenas os pontos que explicam </a:t>
            </a:r>
            <a:r>
              <a:rPr b="0" i="1"/>
              <a:t>por que</a:t>
            </a:r>
            <a:r>
              <a:rPr b="0"/>
              <a:t> o estudo foi feito, não todo o histórico do tema.</a:t>
            </a:r>
          </a:p>
        </p:txBody>
      </p:sp>
      <p:sp>
        <p:nvSpPr>
          <p:cNvPr id="120" name="TextBox 47"/>
          <p:cNvSpPr txBox="1"/>
          <p:nvPr/>
        </p:nvSpPr>
        <p:spPr>
          <a:xfrm>
            <a:off x="292057" y="20386050"/>
            <a:ext cx="5868017" cy="79750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Encurtar a descrição</a:t>
            </a:r>
            <a:r>
              <a:rPr b="0"/>
              <a:t>: em vez de narrar todos os detalhes metodológicos, resuma em frases curtas os pontos-chave (tipo de estudo, população, local, período, principais variáveis e análise).</a:t>
            </a:r>
          </a:p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Evitar linguagem técnica excessiva</a:t>
            </a:r>
            <a:r>
              <a:rPr b="0"/>
              <a:t>: reduza termos muito específicos ou descrições longas de software/estatística. Cite só o necessário.</a:t>
            </a:r>
          </a:p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Usar subtítulos ou blocos visuais</a:t>
            </a:r>
            <a:r>
              <a:rPr b="0"/>
              <a:t>: por exemplo: </a:t>
            </a:r>
            <a:r>
              <a:rPr b="0" i="1"/>
              <a:t>Delineamento</a:t>
            </a:r>
            <a:r>
              <a:rPr b="0"/>
              <a:t>, </a:t>
            </a:r>
            <a:r>
              <a:rPr b="0" i="1"/>
              <a:t>Amostra</a:t>
            </a:r>
            <a:r>
              <a:rPr b="0"/>
              <a:t>, </a:t>
            </a:r>
            <a:r>
              <a:rPr b="0" i="1"/>
              <a:t>Coleta de dados</a:t>
            </a:r>
            <a:r>
              <a:rPr b="0"/>
              <a:t>, </a:t>
            </a:r>
            <a:r>
              <a:rPr b="0" i="1"/>
              <a:t>Análise</a:t>
            </a:r>
            <a:r>
              <a:rPr b="0"/>
              <a:t>. Isso facilita a leitura rápida.</a:t>
            </a:r>
          </a:p>
        </p:txBody>
      </p:sp>
      <p:sp>
        <p:nvSpPr>
          <p:cNvPr id="121" name="TextBox 48"/>
          <p:cNvSpPr txBox="1"/>
          <p:nvPr/>
        </p:nvSpPr>
        <p:spPr>
          <a:xfrm>
            <a:off x="6459611" y="25586700"/>
            <a:ext cx="5868016" cy="51556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Incluir</a:t>
            </a:r>
            <a:r>
              <a:rPr dirty="0"/>
              <a:t> </a:t>
            </a:r>
            <a:r>
              <a:rPr dirty="0" err="1"/>
              <a:t>elementos</a:t>
            </a:r>
            <a:r>
              <a:rPr dirty="0"/>
              <a:t> </a:t>
            </a:r>
            <a:r>
              <a:rPr dirty="0" err="1"/>
              <a:t>gráficos</a:t>
            </a:r>
            <a:r>
              <a:rPr b="0" dirty="0"/>
              <a:t>: </a:t>
            </a:r>
            <a:r>
              <a:rPr b="0" dirty="0" err="1"/>
              <a:t>diagramas</a:t>
            </a:r>
            <a:r>
              <a:rPr b="0" dirty="0"/>
              <a:t> de </a:t>
            </a:r>
            <a:r>
              <a:rPr b="0" dirty="0" err="1"/>
              <a:t>fluxo</a:t>
            </a:r>
            <a:r>
              <a:rPr b="0" dirty="0"/>
              <a:t>, </a:t>
            </a:r>
            <a:r>
              <a:rPr b="0" dirty="0" err="1"/>
              <a:t>mapas</a:t>
            </a:r>
            <a:r>
              <a:rPr b="0" dirty="0"/>
              <a:t>, </a:t>
            </a:r>
            <a:r>
              <a:rPr b="0" dirty="0" err="1"/>
              <a:t>cronogramas</a:t>
            </a:r>
            <a:r>
              <a:rPr b="0" dirty="0"/>
              <a:t> </a:t>
            </a:r>
            <a:r>
              <a:rPr b="0" dirty="0" err="1"/>
              <a:t>ou</a:t>
            </a:r>
            <a:r>
              <a:rPr b="0" dirty="0"/>
              <a:t> </a:t>
            </a:r>
            <a:r>
              <a:rPr b="0" dirty="0" err="1"/>
              <a:t>esquemas</a:t>
            </a:r>
            <a:r>
              <a:rPr b="0" dirty="0"/>
              <a:t> </a:t>
            </a:r>
            <a:r>
              <a:rPr b="0" dirty="0" err="1"/>
              <a:t>podem</a:t>
            </a:r>
            <a:r>
              <a:rPr b="0" dirty="0"/>
              <a:t> </a:t>
            </a:r>
            <a:r>
              <a:rPr b="0" dirty="0" err="1"/>
              <a:t>substituir</a:t>
            </a:r>
            <a:r>
              <a:rPr b="0" dirty="0"/>
              <a:t> parte do </a:t>
            </a:r>
            <a:r>
              <a:rPr b="0" dirty="0" err="1"/>
              <a:t>texto</a:t>
            </a:r>
            <a:r>
              <a:rPr b="0" dirty="0"/>
              <a:t> e </a:t>
            </a:r>
            <a:r>
              <a:rPr b="0" dirty="0" err="1"/>
              <a:t>comunicar</a:t>
            </a:r>
            <a:r>
              <a:rPr b="0" dirty="0"/>
              <a:t> </a:t>
            </a:r>
            <a:r>
              <a:rPr b="0" dirty="0" err="1"/>
              <a:t>melhor</a:t>
            </a:r>
            <a:r>
              <a:rPr b="0" dirty="0"/>
              <a:t>.</a:t>
            </a:r>
          </a:p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Enfatizar</a:t>
            </a:r>
            <a:r>
              <a:rPr dirty="0"/>
              <a:t> o </a:t>
            </a:r>
            <a:r>
              <a:rPr dirty="0" err="1"/>
              <a:t>essencial</a:t>
            </a:r>
            <a:r>
              <a:rPr b="0" dirty="0"/>
              <a:t>: </a:t>
            </a:r>
            <a:r>
              <a:rPr b="0" dirty="0" err="1"/>
              <a:t>destaque</a:t>
            </a:r>
            <a:r>
              <a:rPr b="0" dirty="0"/>
              <a:t> o que </a:t>
            </a:r>
            <a:r>
              <a:rPr b="0" dirty="0" err="1"/>
              <a:t>diferencia</a:t>
            </a:r>
            <a:r>
              <a:rPr b="0" dirty="0"/>
              <a:t> </a:t>
            </a:r>
            <a:r>
              <a:rPr b="0" dirty="0" err="1"/>
              <a:t>seu</a:t>
            </a:r>
            <a:r>
              <a:rPr b="0" dirty="0"/>
              <a:t> </a:t>
            </a:r>
            <a:r>
              <a:rPr b="0" dirty="0" err="1"/>
              <a:t>método</a:t>
            </a:r>
            <a:r>
              <a:rPr b="0" dirty="0"/>
              <a:t> (</a:t>
            </a:r>
            <a:r>
              <a:rPr b="0" dirty="0" err="1"/>
              <a:t>inovação</a:t>
            </a:r>
            <a:r>
              <a:rPr b="0" dirty="0"/>
              <a:t>, </a:t>
            </a:r>
            <a:r>
              <a:rPr b="0" dirty="0" err="1"/>
              <a:t>abordagem</a:t>
            </a:r>
            <a:r>
              <a:rPr b="0" dirty="0"/>
              <a:t> </a:t>
            </a:r>
            <a:r>
              <a:rPr b="0" dirty="0" err="1"/>
              <a:t>específica</a:t>
            </a:r>
            <a:r>
              <a:rPr b="0" dirty="0"/>
              <a:t>, </a:t>
            </a:r>
            <a:r>
              <a:rPr b="0" dirty="0" err="1"/>
              <a:t>uso</a:t>
            </a:r>
            <a:r>
              <a:rPr b="0" dirty="0"/>
              <a:t> de base </a:t>
            </a:r>
            <a:r>
              <a:rPr b="0" dirty="0" err="1"/>
              <a:t>nacional</a:t>
            </a:r>
            <a:r>
              <a:rPr b="0" dirty="0"/>
              <a:t> etc.), e </a:t>
            </a:r>
            <a:r>
              <a:rPr b="0" dirty="0" err="1"/>
              <a:t>não</a:t>
            </a:r>
            <a:r>
              <a:rPr b="0" dirty="0"/>
              <a:t> </a:t>
            </a:r>
            <a:r>
              <a:rPr b="0" dirty="0" err="1"/>
              <a:t>todos</a:t>
            </a:r>
            <a:r>
              <a:rPr b="0" dirty="0"/>
              <a:t> </a:t>
            </a:r>
            <a:r>
              <a:rPr b="0" dirty="0" err="1"/>
              <a:t>os</a:t>
            </a:r>
            <a:r>
              <a:rPr b="0" dirty="0"/>
              <a:t> </a:t>
            </a:r>
            <a:r>
              <a:rPr b="0" dirty="0" err="1"/>
              <a:t>passos</a:t>
            </a:r>
            <a:r>
              <a:rPr b="0" dirty="0"/>
              <a:t> do </a:t>
            </a:r>
            <a:r>
              <a:rPr b="0" dirty="0" err="1"/>
              <a:t>processo</a:t>
            </a:r>
            <a:r>
              <a:rPr b="0" dirty="0"/>
              <a:t>.</a:t>
            </a:r>
          </a:p>
        </p:txBody>
      </p:sp>
      <p:sp>
        <p:nvSpPr>
          <p:cNvPr id="122" name="Freeform 49"/>
          <p:cNvSpPr/>
          <p:nvPr/>
        </p:nvSpPr>
        <p:spPr>
          <a:xfrm>
            <a:off x="20031935" y="6168250"/>
            <a:ext cx="12020935" cy="9812089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3" name="TextBox 50"/>
          <p:cNvSpPr txBox="1"/>
          <p:nvPr/>
        </p:nvSpPr>
        <p:spPr>
          <a:xfrm>
            <a:off x="13781848" y="6198034"/>
            <a:ext cx="5868016" cy="9796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Reduzir o texto ao mínimo</a:t>
            </a:r>
            <a:r>
              <a:rPr b="0"/>
              <a:t>: substitua descrições longas por frases curtas, palavras-chave ou tópicos.</a:t>
            </a:r>
          </a:p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Priorizar os achados centrais</a:t>
            </a:r>
            <a:r>
              <a:rPr b="0"/>
              <a:t>: destaque apenas os resultados mais relevantes, que respondem diretamente aos objetivos.</a:t>
            </a:r>
          </a:p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Usar números de impacto</a:t>
            </a:r>
            <a:r>
              <a:rPr b="0"/>
              <a:t>: apresente prevalências, razões de chance, médias ou diferenças principais em destaque (negrito, caixas, balões ou infográficos).</a:t>
            </a:r>
          </a:p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Valorizar tabelas e gráficos</a:t>
            </a:r>
            <a:r>
              <a:rPr b="0"/>
              <a:t>: prefira gráficos de barras, linhas, mapas ou diagramas em vez de tabelas grandes. No banner, “ver é melhor que ler”.</a:t>
            </a:r>
          </a:p>
        </p:txBody>
      </p:sp>
      <p:sp>
        <p:nvSpPr>
          <p:cNvPr id="124" name="TextBox 52"/>
          <p:cNvSpPr txBox="1"/>
          <p:nvPr/>
        </p:nvSpPr>
        <p:spPr>
          <a:xfrm>
            <a:off x="13723625" y="31629914"/>
            <a:ext cx="5868016" cy="51000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Ser breve</a:t>
            </a:r>
            <a:r>
              <a:rPr b="0"/>
              <a:t>: use 2–3 frases no máximo. Evite parágrafos longos.</a:t>
            </a:r>
          </a:p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Responder diretamente ao objetivo</a:t>
            </a:r>
            <a:r>
              <a:rPr b="0"/>
              <a:t>: retome a pergunta central da pesquisa e apresente a resposta principal encontrada.</a:t>
            </a:r>
          </a:p>
          <a:p>
            <a:pPr>
              <a:buSzPct val="100000"/>
              <a:buChar char="•"/>
              <a:defRPr sz="3200" b="1">
                <a:latin typeface="Arial"/>
                <a:ea typeface="Arial"/>
                <a:cs typeface="Arial"/>
                <a:sym typeface="Arial"/>
              </a:defRPr>
            </a:pPr>
            <a:r>
              <a:t>Enfatizar relevância</a:t>
            </a:r>
            <a:r>
              <a:rPr b="0"/>
              <a:t>: mostre a implicação prática ou científica dos achados.</a:t>
            </a:r>
          </a:p>
        </p:txBody>
      </p:sp>
      <p:sp>
        <p:nvSpPr>
          <p:cNvPr id="125" name="Freeform 55"/>
          <p:cNvSpPr/>
          <p:nvPr/>
        </p:nvSpPr>
        <p:spPr>
          <a:xfrm>
            <a:off x="13723625" y="17448240"/>
            <a:ext cx="5868016" cy="478976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6" name="Freeform 58"/>
          <p:cNvSpPr/>
          <p:nvPr/>
        </p:nvSpPr>
        <p:spPr>
          <a:xfrm>
            <a:off x="26195225" y="24725678"/>
            <a:ext cx="5868016" cy="478976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Retângulo 50"/>
          <p:cNvSpPr txBox="1"/>
          <p:nvPr/>
        </p:nvSpPr>
        <p:spPr>
          <a:xfrm>
            <a:off x="21294480" y="19503496"/>
            <a:ext cx="8900161" cy="14878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3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Essas</a:t>
            </a:r>
            <a:r>
              <a:rPr dirty="0"/>
              <a:t> </a:t>
            </a:r>
            <a:r>
              <a:rPr dirty="0" err="1"/>
              <a:t>figuras</a:t>
            </a:r>
            <a:r>
              <a:rPr dirty="0"/>
              <a:t> </a:t>
            </a:r>
            <a:r>
              <a:rPr dirty="0" err="1"/>
              <a:t>servem</a:t>
            </a:r>
            <a:r>
              <a:rPr dirty="0"/>
              <a:t> </a:t>
            </a:r>
            <a:r>
              <a:rPr dirty="0" err="1"/>
              <a:t>apenas</a:t>
            </a:r>
            <a:r>
              <a:rPr dirty="0"/>
              <a:t> </a:t>
            </a:r>
            <a:r>
              <a:rPr dirty="0" err="1"/>
              <a:t>como</a:t>
            </a:r>
            <a:r>
              <a:rPr dirty="0"/>
              <a:t> </a:t>
            </a:r>
            <a:r>
              <a:rPr dirty="0" err="1"/>
              <a:t>estímulo</a:t>
            </a:r>
            <a:r>
              <a:rPr dirty="0"/>
              <a:t> para o </a:t>
            </a:r>
            <a:r>
              <a:rPr dirty="0" err="1"/>
              <a:t>uso</a:t>
            </a:r>
            <a:r>
              <a:rPr dirty="0"/>
              <a:t> de </a:t>
            </a:r>
            <a:r>
              <a:rPr dirty="0" err="1"/>
              <a:t>imagens</a:t>
            </a:r>
            <a:r>
              <a:rPr dirty="0"/>
              <a:t>, mas </a:t>
            </a:r>
            <a:r>
              <a:rPr dirty="0" err="1"/>
              <a:t>devem</a:t>
            </a:r>
            <a:r>
              <a:rPr dirty="0"/>
              <a:t> </a:t>
            </a:r>
            <a:r>
              <a:rPr dirty="0" err="1"/>
              <a:t>ser</a:t>
            </a:r>
            <a:r>
              <a:rPr dirty="0"/>
              <a:t> </a:t>
            </a:r>
            <a:r>
              <a:rPr dirty="0" err="1"/>
              <a:t>retiradas</a:t>
            </a:r>
            <a:endParaRPr dirty="0"/>
          </a:p>
        </p:txBody>
      </p:sp>
      <p:pic>
        <p:nvPicPr>
          <p:cNvPr id="128" name="Imagem" descr="Imagem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006773" y="1076195"/>
            <a:ext cx="10456106" cy="1594298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Retângulo 1"/>
          <p:cNvSpPr/>
          <p:nvPr/>
        </p:nvSpPr>
        <p:spPr>
          <a:xfrm>
            <a:off x="1755155" y="39311526"/>
            <a:ext cx="144578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omente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as referências essenciais, diretamente citadas no texto da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pesquisa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Microsoft Office PowerPoint</Application>
  <PresentationFormat>Personalizar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Satoshi 1 Heavy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MIRTHA M FERNANDA BRAZ</dc:creator>
  <cp:lastModifiedBy>MIRTHA M FERNANDA BRAZ</cp:lastModifiedBy>
  <cp:revision>2</cp:revision>
  <dcterms:modified xsi:type="dcterms:W3CDTF">2025-09-18T18:36:46Z</dcterms:modified>
</cp:coreProperties>
</file>