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004800" cy="9753600"/>
  <p:notesSz cx="9926638" cy="6797675"/>
  <p:embeddedFontLst>
    <p:embeddedFont>
      <p:font typeface="Arial Narrow" panose="020B0604020202020204" pitchFamily="34" charset="0"/>
      <p:regular r:id="rId4"/>
      <p:bold r:id="rId5"/>
      <p:italic r:id="rId6"/>
      <p:boldItalic r:id="rId7"/>
    </p:embeddedFont>
    <p:embeddedFont>
      <p:font typeface="Avenir" panose="02000503020000020003" pitchFamily="2" charset="0"/>
      <p:regular r:id="rId8"/>
      <p:italic r:id="rId9"/>
    </p:embeddedFont>
    <p:embeddedFont>
      <p:font typeface="Helvetica Neue" panose="02000503000000020004" pitchFamily="2" charset="0"/>
      <p:regular r:id="rId10"/>
      <p:bold r:id="rId11"/>
      <p:italic r:id="rId12"/>
      <p:boldItalic r:id="rId13"/>
    </p:embeddedFont>
    <p:embeddedFont>
      <p:font typeface="Helvetica Neue Light" panose="02000403000000020004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IAN KELLY S RIBEIRO" initials="VKSR" lastIdx="13" clrIdx="0"/>
  <p:cmAuthor id="1" name="Usuario" initials="U" lastIdx="1" clrIdx="1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D6747B-3ED8-43FE-8E3E-64FCAB078236}">
  <a:tblStyle styleId="{04D6747B-3ED8-43FE-8E3E-64FCAB078236}" styleName="Table_0">
    <a:wholeTbl>
      <a:tcTxStyle b="off" i="off">
        <a:font>
          <a:latin typeface="Helvetica Light"/>
          <a:ea typeface="Helvetica Light"/>
          <a:cs typeface="Helvetica Light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240" y="-96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commentAuthors" Target="commentAuthors.xml"/><Relationship Id="rId3" Type="http://schemas.openxmlformats.org/officeDocument/2006/relationships/notesMaster" Target="notesMasters/notesMaster1.xml"/><Relationship Id="rId21" Type="http://schemas.openxmlformats.org/officeDocument/2006/relationships/theme" Target="theme/theme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323552" y="3228896"/>
            <a:ext cx="7279535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16777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11175"/>
            <a:ext cx="3398838" cy="25479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1323552" y="3228896"/>
            <a:ext cx="7279535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Subtítulo" type="tx">
  <p:cSld name="TITLE_AND_BODY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1pPr>
            <a:lvl2pPr marL="914400" lvl="1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2pPr>
            <a:lvl3pPr marL="1371600" lvl="2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3pPr>
            <a:lvl4pPr marL="1828800" lvl="3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4pPr>
            <a:lvl5pPr marL="2286000" lvl="4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5pPr>
            <a:lvl6pPr marL="2743200" lvl="5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">
  <p:cSld name="Fot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>
  <p:cSld name="Em branco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- Centro">
  <p:cSld name="Título - Centr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 - Vertical">
  <p:cSld name="Foto - Vertical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1pPr>
            <a:lvl2pPr marL="914400" lvl="1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2pPr>
            <a:lvl3pPr marL="1371600" lvl="2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3pPr>
            <a:lvl4pPr marL="1828800" lvl="3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4pPr>
            <a:lvl5pPr marL="2286000" lvl="4" indent="-228600" algn="ctr">
              <a:spcBef>
                <a:spcPts val="0"/>
              </a:spcBef>
              <a:spcAft>
                <a:spcPts val="0"/>
              </a:spcAft>
              <a:buSzPts val="3200"/>
              <a:buFont typeface="Helvetica Neue Light"/>
              <a:buNone/>
              <a:defRPr sz="3200"/>
            </a:lvl5pPr>
            <a:lvl6pPr marL="2743200" lvl="5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- Superior">
  <p:cSld name="Título - Superio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Marcadores">
  <p:cSld name="Título e Marcadore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1pPr>
            <a:lvl2pPr marL="914400" lvl="1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2pPr>
            <a:lvl3pPr marL="1371600" lvl="2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4pPr>
            <a:lvl5pPr marL="2286000" lvl="4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5pPr>
            <a:lvl6pPr marL="2743200" lvl="5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, Marcadores e Foto">
  <p:cSld name="Título, Marcadores e Fo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361950" algn="l">
              <a:spcBef>
                <a:spcPts val="3200"/>
              </a:spcBef>
              <a:spcAft>
                <a:spcPts val="0"/>
              </a:spcAft>
              <a:buSzPts val="2100"/>
              <a:buFont typeface="Helvetica Neue Light"/>
              <a:buChar char="•"/>
              <a:defRPr sz="2800"/>
            </a:lvl1pPr>
            <a:lvl2pPr marL="914400" lvl="1" indent="-361950" algn="l">
              <a:spcBef>
                <a:spcPts val="3200"/>
              </a:spcBef>
              <a:spcAft>
                <a:spcPts val="0"/>
              </a:spcAft>
              <a:buSzPts val="2100"/>
              <a:buFont typeface="Helvetica Neue Light"/>
              <a:buChar char="•"/>
              <a:defRPr sz="2800"/>
            </a:lvl2pPr>
            <a:lvl3pPr marL="1371600" lvl="2" indent="-361950" algn="l">
              <a:spcBef>
                <a:spcPts val="3200"/>
              </a:spcBef>
              <a:spcAft>
                <a:spcPts val="0"/>
              </a:spcAft>
              <a:buSzPts val="2100"/>
              <a:buFont typeface="Helvetica Neue Light"/>
              <a:buChar char="•"/>
              <a:defRPr sz="2800"/>
            </a:lvl3pPr>
            <a:lvl4pPr marL="1828800" lvl="3" indent="-361950" algn="l">
              <a:spcBef>
                <a:spcPts val="3200"/>
              </a:spcBef>
              <a:spcAft>
                <a:spcPts val="0"/>
              </a:spcAft>
              <a:buSzPts val="2100"/>
              <a:buFont typeface="Helvetica Neue Light"/>
              <a:buChar char="•"/>
              <a:defRPr sz="2800"/>
            </a:lvl4pPr>
            <a:lvl5pPr marL="2286000" lvl="4" indent="-361950" algn="l">
              <a:spcBef>
                <a:spcPts val="3200"/>
              </a:spcBef>
              <a:spcAft>
                <a:spcPts val="0"/>
              </a:spcAft>
              <a:buSzPts val="2100"/>
              <a:buFont typeface="Helvetica Neue Light"/>
              <a:buChar char="•"/>
              <a:defRPr sz="2800"/>
            </a:lvl5pPr>
            <a:lvl6pPr marL="2743200" lvl="5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rcadores">
  <p:cSld name="Marcadore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1pPr>
            <a:lvl2pPr marL="914400" lvl="1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2pPr>
            <a:lvl3pPr marL="1371600" lvl="2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3pPr>
            <a:lvl4pPr marL="1828800" lvl="3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4pPr>
            <a:lvl5pPr marL="2286000" lvl="4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5pPr>
            <a:lvl6pPr marL="2743200" lvl="5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>
              <a:spcBef>
                <a:spcPts val="4200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to - 3 Acima">
  <p:cSld name="Foto - 3 Acima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ção">
  <p:cSld name="Citaçã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marR="0" lvl="0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914400" marR="0" lvl="1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1371600" marR="0" lvl="2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1828800" marR="0" lvl="3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2286000" marR="0" lvl="4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2743200" marR="0" lvl="5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3200400" marR="0" lvl="6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3657600" marR="0" lvl="7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4114800" marR="0" lvl="8" indent="-400050" algn="l" rtl="0">
              <a:spcBef>
                <a:spcPts val="4200"/>
              </a:spcBef>
              <a:spcAft>
                <a:spcPts val="0"/>
              </a:spcAft>
              <a:buSzPts val="2700"/>
              <a:buFont typeface="Helvetica Neue Light"/>
              <a:buChar char="•"/>
              <a:defRPr sz="3600" b="0" i="0" u="none" strike="noStrike" cap="none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/>
          <p:nvPr/>
        </p:nvSpPr>
        <p:spPr>
          <a:xfrm>
            <a:off x="295142" y="315174"/>
            <a:ext cx="12414600" cy="9123300"/>
          </a:xfrm>
          <a:prstGeom prst="rect">
            <a:avLst/>
          </a:prstGeom>
          <a:noFill/>
          <a:ln w="12700" cap="flat" cmpd="sng">
            <a:solidFill>
              <a:srgbClr val="2D5C95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35" name="Google Shape;35;p13"/>
          <p:cNvSpPr/>
          <p:nvPr/>
        </p:nvSpPr>
        <p:spPr>
          <a:xfrm>
            <a:off x="4198144" y="745644"/>
            <a:ext cx="8511513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i="0" u="none" strike="noStrike" cap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ESPECIALIZAÇÃO EM </a:t>
            </a:r>
            <a:r>
              <a:rPr lang="pt-BR" sz="1600" b="1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DIREITO PROCESSUAL CIVIL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C</a:t>
            </a:r>
            <a:r>
              <a:rPr lang="pt-BR" sz="1600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Ó</a:t>
            </a:r>
            <a:r>
              <a:rPr lang="pt-BR" sz="1600" b="0" i="0" u="none" strike="noStrike" cap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DIGO:  71 | TURMA: </a:t>
            </a:r>
            <a:r>
              <a:rPr lang="pt-BR" sz="1600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|35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Coordenação: Profa. </a:t>
            </a:r>
            <a:r>
              <a:rPr lang="pt-BR" sz="1600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Aline Veras Leite Mota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0" i="0" u="none" strike="noStrike" cap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e-mail: </a:t>
            </a:r>
            <a:r>
              <a:rPr lang="pt-BR" sz="1600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alineverasmota</a:t>
            </a:r>
            <a:r>
              <a:rPr lang="pt-BR" sz="1600" u="none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@unifor.</a:t>
            </a:r>
            <a:r>
              <a:rPr lang="pt-BR" sz="1600" dirty="0">
                <a:solidFill>
                  <a:srgbClr val="013260"/>
                </a:solidFill>
                <a:latin typeface="Avenir"/>
                <a:ea typeface="Avenir"/>
                <a:cs typeface="Avenir"/>
                <a:sym typeface="Avenir"/>
              </a:rPr>
              <a:t>br</a:t>
            </a:r>
            <a:endParaRPr dirty="0"/>
          </a:p>
        </p:txBody>
      </p:sp>
      <p:sp>
        <p:nvSpPr>
          <p:cNvPr id="36" name="Google Shape;36;p13"/>
          <p:cNvSpPr/>
          <p:nvPr/>
        </p:nvSpPr>
        <p:spPr>
          <a:xfrm>
            <a:off x="3066120" y="9140034"/>
            <a:ext cx="7262280" cy="315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750" tIns="50750" rIns="50750" bIns="507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i="0" u="none" strike="noStrike" cap="none">
                <a:latin typeface="Arial"/>
                <a:ea typeface="Arial"/>
                <a:cs typeface="Arial"/>
                <a:sym typeface="Arial"/>
              </a:rPr>
              <a:t> </a:t>
            </a:r>
            <a:endParaRPr sz="3600" b="0" i="0" u="none" strike="noStrike" cap="none"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37" name="Google Shape;37;p13"/>
          <p:cNvSpPr txBox="1"/>
          <p:nvPr/>
        </p:nvSpPr>
        <p:spPr>
          <a:xfrm>
            <a:off x="9783206" y="9081673"/>
            <a:ext cx="2468376" cy="276999"/>
          </a:xfrm>
          <a:prstGeom prst="rect">
            <a:avLst/>
          </a:prstGeom>
          <a:solidFill>
            <a:srgbClr val="FEF9B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i="1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Atualizado em: </a:t>
            </a:r>
            <a:r>
              <a:rPr lang="pt-BR" sz="1200" b="1" i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24</a:t>
            </a:r>
            <a:r>
              <a:rPr lang="pt-BR" sz="1200" b="1" i="1" u="none" strike="noStrike" cap="none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.09.2024</a:t>
            </a:r>
            <a:endParaRPr dirty="0"/>
          </a:p>
        </p:txBody>
      </p:sp>
      <p:sp>
        <p:nvSpPr>
          <p:cNvPr id="39" name="Google Shape;39;p13"/>
          <p:cNvSpPr/>
          <p:nvPr/>
        </p:nvSpPr>
        <p:spPr>
          <a:xfrm>
            <a:off x="496322" y="9138731"/>
            <a:ext cx="9139672" cy="370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750" tIns="50750" rIns="50750" bIns="5075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i="0" u="none" strike="noStrike" cap="none">
                <a:latin typeface="Arial Narrow"/>
                <a:ea typeface="Arial Narrow"/>
                <a:cs typeface="Arial Narrow"/>
                <a:sym typeface="Arial Narrow"/>
              </a:rPr>
              <a:t>Este calendário está sujeito a alterações. Caso ocorram mudanças, a turma será informada da nova versão através da coordenação do curso.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aphicFrame>
        <p:nvGraphicFramePr>
          <p:cNvPr id="40" name="Google Shape;40;p13"/>
          <p:cNvGraphicFramePr/>
          <p:nvPr>
            <p:extLst>
              <p:ext uri="{D42A27DB-BD31-4B8C-83A1-F6EECF244321}">
                <p14:modId xmlns:p14="http://schemas.microsoft.com/office/powerpoint/2010/main" val="1786090020"/>
              </p:ext>
            </p:extLst>
          </p:nvPr>
        </p:nvGraphicFramePr>
        <p:xfrm>
          <a:off x="525364" y="1830676"/>
          <a:ext cx="11702605" cy="2045469"/>
        </p:xfrm>
        <a:graphic>
          <a:graphicData uri="http://schemas.openxmlformats.org/drawingml/2006/table">
            <a:tbl>
              <a:tblPr>
                <a:noFill/>
                <a:tableStyleId>{04D6747B-3ED8-43FE-8E3E-64FCAB078236}</a:tableStyleId>
              </a:tblPr>
              <a:tblGrid>
                <a:gridCol w="1222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775">
                  <a:extLst>
                    <a:ext uri="{9D8B030D-6E8A-4147-A177-3AD203B41FA5}">
                      <a16:colId xmlns:a16="http://schemas.microsoft.com/office/drawing/2014/main" val="2231087082"/>
                    </a:ext>
                  </a:extLst>
                </a:gridCol>
                <a:gridCol w="1542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9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95148">
                  <a:extLst>
                    <a:ext uri="{9D8B030D-6E8A-4147-A177-3AD203B41FA5}">
                      <a16:colId xmlns:a16="http://schemas.microsoft.com/office/drawing/2014/main" val="2312795875"/>
                    </a:ext>
                  </a:extLst>
                </a:gridCol>
                <a:gridCol w="1395148">
                  <a:extLst>
                    <a:ext uri="{9D8B030D-6E8A-4147-A177-3AD203B41FA5}">
                      <a16:colId xmlns:a16="http://schemas.microsoft.com/office/drawing/2014/main" val="1577239267"/>
                    </a:ext>
                  </a:extLst>
                </a:gridCol>
                <a:gridCol w="1282155">
                  <a:extLst>
                    <a:ext uri="{9D8B030D-6E8A-4147-A177-3AD203B41FA5}">
                      <a16:colId xmlns:a16="http://schemas.microsoft.com/office/drawing/2014/main" val="3395661916"/>
                    </a:ext>
                  </a:extLst>
                </a:gridCol>
              </a:tblGrid>
              <a:tr h="160881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dirty="0">
                          <a:latin typeface="+mj-lt"/>
                        </a:rPr>
                        <a:t>                                                        2025</a:t>
                      </a:r>
                      <a:r>
                        <a:rPr lang="pt-BR" sz="1200" b="1" dirty="0">
                          <a:solidFill>
                            <a:schemeClr val="dk1"/>
                          </a:solidFill>
                          <a:latin typeface="+mj-lt"/>
                        </a:rPr>
                        <a:t>                                                 </a:t>
                      </a:r>
                      <a:endParaRPr sz="1200" b="1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9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cs typeface="Arial"/>
                          <a:sym typeface="Arial"/>
                        </a:rPr>
                        <a:t>27/03/2025</a:t>
                      </a:r>
                      <a:endParaRPr dirty="0"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BFE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9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10, 11 e 12</a:t>
                      </a: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/04/2025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24 e 25</a:t>
                      </a:r>
                      <a:r>
                        <a:rPr lang="pt-BR" sz="900" b="1" baseline="0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/04/2025</a:t>
                      </a:r>
                    </a:p>
                  </a:txBody>
                  <a:tcPr marL="9525" marR="9525" marT="9525" marB="0" anchor="ctr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08,09 e 10/05/2025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dk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05, 06 e 07/06/2025</a:t>
                      </a:r>
                      <a:endParaRPr lang="pt-BR" sz="900" b="1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pt-BR" sz="900" b="1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dk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26 e 27/06/2025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03 e 04/07/2025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10 e 11/07/2025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21 e 22/08/2025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04, 05 e 06/09/2025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Helvetica Light"/>
                          <a:ea typeface="Arial"/>
                          <a:cs typeface="Arial"/>
                          <a:sym typeface="Arial"/>
                        </a:rPr>
                        <a:t>18,19 e 20/09/2025</a:t>
                      </a:r>
                      <a:endParaRPr lang="pt-BR" sz="900" b="1" i="0" u="none" strike="noStrike" cap="none" dirty="0">
                        <a:solidFill>
                          <a:srgbClr val="000000"/>
                        </a:solidFill>
                        <a:latin typeface="Helvetica Ligh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9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02 e 03/10/2025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16/ 10/2025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9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900" b="1" baseline="0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         30 e 31/10</a:t>
                      </a:r>
                    </a:p>
                    <a:p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         06 e 07/10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84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cap="non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Iníci</a:t>
                      </a:r>
                      <a:r>
                        <a:rPr lang="pt-BR" sz="900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o às</a:t>
                      </a:r>
                      <a:r>
                        <a:rPr lang="pt-BR" sz="900" b="0" u="none" strike="noStrike" cap="non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 19h30  </a:t>
                      </a:r>
                      <a:endParaRPr sz="9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rgbClr val="BFE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latin typeface="+mj-lt"/>
                        </a:rPr>
                        <a:t>24H</a:t>
                      </a:r>
                      <a:endParaRPr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20 h/a</a:t>
                      </a:r>
                      <a:endParaRPr sz="9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u="none" strike="noStrike" cap="non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24h/a</a:t>
                      </a:r>
                      <a:endParaRPr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20h/a</a:t>
                      </a:r>
                      <a:endParaRPr sz="900" b="0" i="0" u="none" strike="noStrike" cap="none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12h/a</a:t>
                      </a: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12h/a</a:t>
                      </a: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16 h/a</a:t>
                      </a: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cap="non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dirty="0">
                        <a:latin typeface="+mj-lt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AULA ZERO</a:t>
                      </a:r>
                      <a:b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</a:br>
                      <a:endParaRPr sz="9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solidFill>
                      <a:srgbClr val="BFE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Helvetica Light"/>
                          <a:ea typeface="Arial"/>
                          <a:cs typeface="Arial"/>
                          <a:sym typeface="Arial"/>
                        </a:rPr>
                        <a:t>CLÁUSULAS GERAIS E CONTRATUALIZAÇÃO PROCESSUAL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Helvetica Light"/>
                          <a:ea typeface="Helvetica Light"/>
                          <a:cs typeface="Helvetica Light"/>
                          <a:sym typeface="Arial"/>
                        </a:rPr>
                        <a:t>GERENCIAMENTO PROCESSUAL: FASE POSTULATÓRIA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GESTÃO DE CONFLITOS JUDICIAL E EXTRAJUDICIAL</a:t>
                      </a:r>
                      <a:endParaRPr sz="900" dirty="0">
                        <a:solidFill>
                          <a:srgbClr val="0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latin typeface="+mj-lt"/>
                        </a:rPr>
                        <a:t>GERENCIAMENTO PROCESSUAL: FASE INSTRUTÓRIA</a:t>
                      </a:r>
                      <a:endParaRPr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tx1"/>
                          </a:solidFill>
                          <a:latin typeface="Helvetica Light"/>
                          <a:ea typeface="Arial"/>
                          <a:cs typeface="Arial"/>
                          <a:sym typeface="Arial"/>
                        </a:rPr>
                        <a:t>SEMINÁRIOS ESPECIAIS I</a:t>
                      </a:r>
                      <a:endParaRPr lang="pt-BR" sz="900" b="1" i="0" u="none" strike="noStrike" cap="none" dirty="0">
                        <a:solidFill>
                          <a:srgbClr val="000000"/>
                        </a:solidFill>
                        <a:latin typeface="Helvetica Ligh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endParaRPr lang="pt-BR" sz="900" b="0" i="0" u="none" strike="noStrike" dirty="0">
                        <a:solidFill>
                          <a:schemeClr val="dk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chemeClr val="dk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ARGUMENTAÇÃO E PERSUAÇÃO JURÍDICA: TEORIA E PRÁTICO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chemeClr val="dk1"/>
                          </a:solidFill>
                          <a:latin typeface="+mj-lt"/>
                          <a:ea typeface="Helvetica Light"/>
                          <a:cs typeface="Helvetica Light"/>
                          <a:sym typeface="Arial"/>
                        </a:rPr>
                        <a:t>CONTROLADORIA JURÍDICA: GESTÃO DE PROCESSOS JUDICIAIS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1" name="Google Shape;41;p13"/>
          <p:cNvGraphicFramePr/>
          <p:nvPr>
            <p:extLst>
              <p:ext uri="{D42A27DB-BD31-4B8C-83A1-F6EECF244321}">
                <p14:modId xmlns:p14="http://schemas.microsoft.com/office/powerpoint/2010/main" val="3634096602"/>
              </p:ext>
            </p:extLst>
          </p:nvPr>
        </p:nvGraphicFramePr>
        <p:xfrm>
          <a:off x="4332263" y="298206"/>
          <a:ext cx="8377400" cy="447450"/>
        </p:xfrm>
        <a:graphic>
          <a:graphicData uri="http://schemas.openxmlformats.org/drawingml/2006/table">
            <a:tbl>
              <a:tblPr>
                <a:noFill/>
                <a:tableStyleId>{04D6747B-3ED8-43FE-8E3E-64FCAB078236}</a:tableStyleId>
              </a:tblPr>
              <a:tblGrid>
                <a:gridCol w="837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600" b="1" u="none" strike="noStrike" cap="none" dirty="0">
                          <a:solidFill>
                            <a:srgbClr val="013260"/>
                          </a:solidFill>
                        </a:rPr>
                        <a:t>Pós-Graduação </a:t>
                      </a:r>
                      <a:r>
                        <a:rPr lang="pt-BR" sz="2600" b="1" i="1" u="none" strike="noStrike" cap="none" dirty="0">
                          <a:solidFill>
                            <a:srgbClr val="013260"/>
                          </a:solidFill>
                        </a:rPr>
                        <a:t>Lato Sensu </a:t>
                      </a:r>
                      <a:endParaRPr sz="2600" b="1" i="0" u="none" strike="noStrike" cap="none" dirty="0">
                        <a:solidFill>
                          <a:srgbClr val="0132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Google Shape;42;p13"/>
          <p:cNvGraphicFramePr/>
          <p:nvPr>
            <p:extLst>
              <p:ext uri="{D42A27DB-BD31-4B8C-83A1-F6EECF244321}">
                <p14:modId xmlns:p14="http://schemas.microsoft.com/office/powerpoint/2010/main" val="3987881170"/>
              </p:ext>
            </p:extLst>
          </p:nvPr>
        </p:nvGraphicFramePr>
        <p:xfrm>
          <a:off x="548979" y="4033283"/>
          <a:ext cx="11702603" cy="2447559"/>
        </p:xfrm>
        <a:graphic>
          <a:graphicData uri="http://schemas.openxmlformats.org/drawingml/2006/table">
            <a:tbl>
              <a:tblPr>
                <a:noFill/>
                <a:tableStyleId>{04D6747B-3ED8-43FE-8E3E-64FCAB078236}</a:tableStyleId>
              </a:tblPr>
              <a:tblGrid>
                <a:gridCol w="1548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2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3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7314">
                  <a:extLst>
                    <a:ext uri="{9D8B030D-6E8A-4147-A177-3AD203B41FA5}">
                      <a16:colId xmlns:a16="http://schemas.microsoft.com/office/drawing/2014/main" val="3199626935"/>
                    </a:ext>
                  </a:extLst>
                </a:gridCol>
                <a:gridCol w="1601634">
                  <a:extLst>
                    <a:ext uri="{9D8B030D-6E8A-4147-A177-3AD203B41FA5}">
                      <a16:colId xmlns:a16="http://schemas.microsoft.com/office/drawing/2014/main" val="3412690546"/>
                    </a:ext>
                  </a:extLst>
                </a:gridCol>
              </a:tblGrid>
              <a:tr h="311856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1" dirty="0">
                          <a:solidFill>
                            <a:schemeClr val="dk1"/>
                          </a:solidFill>
                          <a:latin typeface="Helvetica Light"/>
                          <a:ea typeface="Helvetica Light"/>
                          <a:cs typeface="Helvetica Light"/>
                          <a:sym typeface="Helvetica Light"/>
                        </a:rPr>
                        <a:t>                                             2025/2026          </a:t>
                      </a:r>
                      <a:r>
                        <a:rPr lang="pt-BR" sz="1800" b="1" dirty="0">
                          <a:solidFill>
                            <a:schemeClr val="dk1"/>
                          </a:solidFill>
                          <a:latin typeface="Helvetica Light"/>
                          <a:ea typeface="Helvetica Light"/>
                          <a:cs typeface="Helvetica Light"/>
                          <a:sym typeface="Helvetica Light"/>
                        </a:rPr>
                        <a:t>                                        </a:t>
                      </a:r>
                      <a:endParaRPr sz="1800" b="1" dirty="0">
                        <a:solidFill>
                          <a:schemeClr val="dk1"/>
                        </a:solidFill>
                        <a:latin typeface="Helvetica Light"/>
                        <a:ea typeface="Helvetica Light"/>
                        <a:cs typeface="Helvetica Light"/>
                        <a:sym typeface="Helvetica Light"/>
                      </a:endParaRPr>
                    </a:p>
                  </a:txBody>
                  <a:tcPr marL="91450" marR="91450" marT="45725" marB="45725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1"/>
                        </a:solidFill>
                        <a:latin typeface="Helvetica Light"/>
                        <a:ea typeface="Helvetica Light"/>
                        <a:cs typeface="Helvetica Light"/>
                        <a:sym typeface="Helvetica Light"/>
                      </a:endParaRPr>
                    </a:p>
                  </a:txBody>
                  <a:tcPr marL="91450" marR="91450" marT="45725" marB="45725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1"/>
                        </a:solidFill>
                        <a:latin typeface="Helvetica Light"/>
                        <a:ea typeface="Helvetica Light"/>
                        <a:cs typeface="Helvetica Light"/>
                        <a:sym typeface="Helvetica Light"/>
                      </a:endParaRPr>
                    </a:p>
                  </a:txBody>
                  <a:tcPr marL="91450" marR="91450" marT="45725" marB="45725"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4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20 e 21/11/2025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04 e 05</a:t>
                      </a:r>
                      <a:r>
                        <a:rPr lang="pt-BR" sz="900" b="1" baseline="0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/12/2025</a:t>
                      </a:r>
                      <a:endParaRPr lang="pt-BR" sz="900" b="1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pt-BR" sz="900" b="1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22, 23, 24/01/2026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05 e 06/02/2026</a:t>
                      </a:r>
                      <a:endParaRPr lang="pt-BR" sz="9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chemeClr val="dk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26 e 27/02/2026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j-lt"/>
                          <a:ea typeface="Arial"/>
                          <a:cs typeface="Arial"/>
                          <a:sym typeface="Arial"/>
                        </a:rPr>
                        <a:t>12 e 13/03/2026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26 e 27/03/2026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     09, 10 e 11/04/2026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endParaRPr lang="pt-BR" sz="900" b="1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350" marR="93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23 e 24/04/2026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07e 08/05/2026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21 e 22/05/2026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1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28 e 29/05/2026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11 e 12/06/2026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        25,26 e 27/07/2026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pt-BR" sz="900" b="1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02 e 03/07/2026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j-lt"/>
                          <a:ea typeface="Arial"/>
                          <a:cs typeface="Arial"/>
                          <a:sym typeface="Arial"/>
                        </a:rPr>
                        <a:t>13,14 e 15/08/2026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lang="pt-BR" sz="900" b="1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85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 16h/a</a:t>
                      </a:r>
                      <a:endParaRPr sz="9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20h/a</a:t>
                      </a:r>
                      <a:endParaRPr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pt-BR" sz="900" b="0" i="0" u="none" strike="noStrike" cap="non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36H/A</a:t>
                      </a:r>
                    </a:p>
                  </a:txBody>
                  <a:tcPr marL="9350" marR="93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16h/a</a:t>
                      </a:r>
                      <a:endParaRPr sz="900" b="0" i="0" u="none" strike="noStrik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i="0" u="none" strike="noStrik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16h/a</a:t>
                      </a:r>
                      <a:endParaRPr sz="900" b="0" u="none" strike="noStrik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dirty="0">
                          <a:latin typeface="+mj-lt"/>
                          <a:ea typeface="Arial"/>
                          <a:cs typeface="Arial"/>
                          <a:sym typeface="Arial"/>
                        </a:rPr>
                        <a:t>20h/a</a:t>
                      </a:r>
                      <a:endParaRPr sz="900" b="0" u="none" strike="noStrike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u="none" strike="noStrike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20h/a</a:t>
                      </a:r>
                      <a:endParaRPr sz="900" b="0" u="none" strike="noStrik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6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latin typeface="+mj-lt"/>
                        </a:rPr>
                        <a:t>TUTELAS PROVISÓRIAS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PROCEDIMENTOS ESPECIAIS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EXECUÇÃO E CUMPRIMENTO DE SENTENÇA</a:t>
                      </a:r>
                    </a:p>
                  </a:txBody>
                  <a:tcPr marL="9350" marR="93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SEMINÁRIOS ESPECIAIS II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ADVOCACIA NOS JUIZADOS ESPECIAIS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0" i="0" u="none" strike="noStrike" dirty="0">
                          <a:solidFill>
                            <a:schemeClr val="dk1"/>
                          </a:solidFill>
                          <a:latin typeface="+mj-lt"/>
                          <a:ea typeface="Arial"/>
                          <a:cs typeface="Arial"/>
                          <a:sym typeface="Arial"/>
                        </a:rPr>
                        <a:t>PROCESSO NOS TRIBUNAIS: TUTELAS RECURSAIS</a:t>
                      </a:r>
                      <a:endParaRPr sz="900" b="0" i="0" u="none" strike="noStrike" dirty="0">
                        <a:solidFill>
                          <a:schemeClr val="dk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tx1"/>
                          </a:solidFill>
                          <a:highlight>
                            <a:schemeClr val="lt1"/>
                          </a:highlight>
                          <a:latin typeface="+mj-lt"/>
                        </a:rPr>
                        <a:t>PROCESSO NOS TRIBUNAIS: ACÕES ORIGINÁRIOS, INCIDENTES E PRECEDENTES JUDICIAIS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endParaRPr lang="pt-BR" sz="900" dirty="0">
                        <a:solidFill>
                          <a:schemeClr val="tx1"/>
                        </a:solidFill>
                        <a:highlight>
                          <a:schemeClr val="lt1"/>
                        </a:highlight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3" name="Google Shape;43;p13"/>
          <p:cNvGraphicFramePr/>
          <p:nvPr>
            <p:extLst>
              <p:ext uri="{D42A27DB-BD31-4B8C-83A1-F6EECF244321}">
                <p14:modId xmlns:p14="http://schemas.microsoft.com/office/powerpoint/2010/main" val="822758726"/>
              </p:ext>
            </p:extLst>
          </p:nvPr>
        </p:nvGraphicFramePr>
        <p:xfrm>
          <a:off x="548978" y="6588185"/>
          <a:ext cx="7840110" cy="2119880"/>
        </p:xfrm>
        <a:graphic>
          <a:graphicData uri="http://schemas.openxmlformats.org/drawingml/2006/table">
            <a:tbl>
              <a:tblPr>
                <a:noFill/>
                <a:tableStyleId>{04D6747B-3ED8-43FE-8E3E-64FCAB078236}</a:tableStyleId>
              </a:tblPr>
              <a:tblGrid>
                <a:gridCol w="1201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3359">
                  <a:extLst>
                    <a:ext uri="{9D8B030D-6E8A-4147-A177-3AD203B41FA5}">
                      <a16:colId xmlns:a16="http://schemas.microsoft.com/office/drawing/2014/main" val="2227079776"/>
                    </a:ext>
                  </a:extLst>
                </a:gridCol>
                <a:gridCol w="1040775">
                  <a:extLst>
                    <a:ext uri="{9D8B030D-6E8A-4147-A177-3AD203B41FA5}">
                      <a16:colId xmlns:a16="http://schemas.microsoft.com/office/drawing/2014/main" val="1258386162"/>
                    </a:ext>
                  </a:extLst>
                </a:gridCol>
                <a:gridCol w="1608779">
                  <a:extLst>
                    <a:ext uri="{9D8B030D-6E8A-4147-A177-3AD203B41FA5}">
                      <a16:colId xmlns:a16="http://schemas.microsoft.com/office/drawing/2014/main" val="4099634544"/>
                    </a:ext>
                  </a:extLst>
                </a:gridCol>
                <a:gridCol w="1127859">
                  <a:extLst>
                    <a:ext uri="{9D8B030D-6E8A-4147-A177-3AD203B41FA5}">
                      <a16:colId xmlns:a16="http://schemas.microsoft.com/office/drawing/2014/main" val="3204190323"/>
                    </a:ext>
                  </a:extLst>
                </a:gridCol>
                <a:gridCol w="1127859">
                  <a:extLst>
                    <a:ext uri="{9D8B030D-6E8A-4147-A177-3AD203B41FA5}">
                      <a16:colId xmlns:a16="http://schemas.microsoft.com/office/drawing/2014/main" val="2164177323"/>
                    </a:ext>
                  </a:extLst>
                </a:gridCol>
              </a:tblGrid>
              <a:tr h="35595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2026</a:t>
                      </a: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13 e 14/08/2026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27e 28/08/2026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10 e 11/09/2026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     25 e 26/09/2026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01 e 02/10/2026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14, 15 e 16/10/2026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       29 e 30/10/2026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        13 e 14/10/2026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       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26 e 27/10/2026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highlight>
                          <a:schemeClr val="lt1"/>
                        </a:highlight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19 e 20/11/2026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02 e 03/12/2026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1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01/11/2026 a 20/01/2027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endParaRPr lang="pt-BR" sz="900" b="1" i="0" u="none" strike="noStrike" dirty="0">
                        <a:solidFill>
                          <a:srgbClr val="000000"/>
                        </a:solidFill>
                        <a:highlight>
                          <a:schemeClr val="lt1"/>
                        </a:highlight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16h/a</a:t>
                      </a:r>
                      <a:endParaRPr sz="900" b="0" i="0" u="none" strike="noStrik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highlight>
                            <a:schemeClr val="lt1"/>
                          </a:highlight>
                          <a:latin typeface="+mn-lt"/>
                        </a:rPr>
                        <a:t>16H/A</a:t>
                      </a:r>
                      <a:endParaRPr sz="900" dirty="0">
                        <a:highlight>
                          <a:schemeClr val="lt1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highlight>
                            <a:schemeClr val="lt1"/>
                          </a:highlight>
                          <a:latin typeface="+mn-lt"/>
                        </a:rPr>
                        <a:t>20h/a</a:t>
                      </a:r>
                      <a:endParaRPr sz="900" dirty="0">
                        <a:highlight>
                          <a:schemeClr val="lt1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highlight>
                            <a:schemeClr val="lt1"/>
                          </a:highlight>
                          <a:latin typeface="+mn-lt"/>
                        </a:rPr>
                        <a:t>16h/a</a:t>
                      </a:r>
                      <a:endParaRPr sz="900" dirty="0">
                        <a:highlight>
                          <a:schemeClr val="lt1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highlight>
                            <a:schemeClr val="lt1"/>
                          </a:highlight>
                          <a:latin typeface="+mn-lt"/>
                        </a:rPr>
                        <a:t>24h/a</a:t>
                      </a:r>
                      <a:endParaRPr sz="900" dirty="0">
                        <a:highlight>
                          <a:schemeClr val="lt1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highlight>
                            <a:schemeClr val="lt1"/>
                          </a:highlight>
                          <a:latin typeface="+mn-lt"/>
                        </a:rPr>
                        <a:t>6h/a</a:t>
                      </a:r>
                      <a:endParaRPr sz="900" dirty="0">
                        <a:highlight>
                          <a:schemeClr val="lt1"/>
                        </a:highlight>
                        <a:latin typeface="+mn-lt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TÁTICAS PARA CONDUÇÃO DE AUDIÊNCIAS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ELABORAÇÃO E GERENCIAMENTO DE PROJETOS CIENTÍFICOS E MULTIDICIPLINAR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pt-BR" sz="900" b="0" i="0" u="none" strike="noStrike" cap="none" dirty="0">
                        <a:solidFill>
                          <a:srgbClr val="000000"/>
                        </a:solidFill>
                        <a:highlight>
                          <a:schemeClr val="lt1"/>
                        </a:highlight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ATUAÇÃO JUDICIAL NOS TRIBUNAIS SUPERIORES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pt-BR" sz="900" b="0" i="0" u="none" strike="noStrike" cap="none" dirty="0">
                        <a:solidFill>
                          <a:srgbClr val="000000"/>
                        </a:solidFill>
                        <a:highlight>
                          <a:schemeClr val="lt1"/>
                        </a:highlight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TUTELA PROCESSUAL COLETIVA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pt-BR" sz="900" b="0" i="0" u="none" strike="noStrike" cap="none" dirty="0">
                        <a:solidFill>
                          <a:srgbClr val="000000"/>
                        </a:solidFill>
                        <a:highlight>
                          <a:schemeClr val="lt1"/>
                        </a:highlight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LABORATÓRIO DE PETIÇÕES ESTRATÉGICAS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pt-BR" sz="900" b="0" i="0" u="none" strike="noStrike" cap="none" dirty="0">
                          <a:solidFill>
                            <a:srgbClr val="000000"/>
                          </a:solidFill>
                          <a:highlight>
                            <a:schemeClr val="lt1"/>
                          </a:highlight>
                          <a:latin typeface="+mn-lt"/>
                          <a:ea typeface="Arial"/>
                          <a:cs typeface="Arial"/>
                          <a:sym typeface="Arial"/>
                        </a:rPr>
                        <a:t>Produtos, Projetos e Ações de Impacto</a:t>
                      </a:r>
                    </a:p>
                  </a:txBody>
                  <a:tcPr marL="9525" marR="9525" marT="9525" marB="0" anchor="ctr">
                    <a:lnL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Google Shape;44;p13"/>
          <p:cNvSpPr/>
          <p:nvPr/>
        </p:nvSpPr>
        <p:spPr>
          <a:xfrm>
            <a:off x="9627732" y="8158344"/>
            <a:ext cx="2779324" cy="831273"/>
          </a:xfrm>
          <a:prstGeom prst="rect">
            <a:avLst/>
          </a:prstGeom>
          <a:solidFill>
            <a:srgbClr val="FEF9BE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 i="1" u="sng" strike="noStrike" cap="none" dirty="0">
                <a:latin typeface="Arial Narrow"/>
                <a:ea typeface="Arial Narrow"/>
                <a:cs typeface="Arial Narrow"/>
                <a:sym typeface="Arial Narrow"/>
              </a:rPr>
              <a:t>Horários de aulas</a:t>
            </a:r>
            <a:r>
              <a:rPr lang="pt-BR" sz="1200" b="1" i="1" u="none" strike="noStrike" cap="none" dirty="0">
                <a:latin typeface="Arial Narrow"/>
                <a:ea typeface="Arial Narrow"/>
                <a:cs typeface="Arial Narrow"/>
                <a:sym typeface="Arial Narrow"/>
              </a:rPr>
              <a:t>: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1" u="none" strike="noStrike" cap="none" dirty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Quinta e Sexta – 19h às 22h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i="1" dirty="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(*) Excepcionalmente  sábado pela manhã</a:t>
            </a:r>
            <a:endParaRPr lang="pt-BR" sz="1200" b="0" i="1" u="none" strike="noStrike" cap="none" dirty="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407" y="434235"/>
            <a:ext cx="1395213" cy="105996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399</Words>
  <Application>Microsoft Macintosh PowerPoint</Application>
  <PresentationFormat>Personalizar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Helvetica Neue Light</vt:lpstr>
      <vt:lpstr>Arial Narrow</vt:lpstr>
      <vt:lpstr>Calibri</vt:lpstr>
      <vt:lpstr>Helvetica Light</vt:lpstr>
      <vt:lpstr>Helvetica Neue</vt:lpstr>
      <vt:lpstr>Avenir</vt:lpstr>
      <vt:lpstr>Arial</vt:lpstr>
      <vt:lpstr>White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Dr. Hidelbrando Mota Filho</cp:lastModifiedBy>
  <cp:revision>73</cp:revision>
  <cp:lastPrinted>2024-04-19T12:24:35Z</cp:lastPrinted>
  <dcterms:modified xsi:type="dcterms:W3CDTF">2025-01-22T13:31:18Z</dcterms:modified>
</cp:coreProperties>
</file>