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420600" cy="9144000"/>
  <p:notesSz cx="12420600" cy="91440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UMANY KELLEN LIMA ALCANTARA" initials="NKLA" lastIdx="11" clrIdx="0">
    <p:extLst>
      <p:ext uri="{19B8F6BF-5375-455C-9EA6-DF929625EA0E}">
        <p15:presenceInfo xmlns:p15="http://schemas.microsoft.com/office/powerpoint/2012/main" xmlns="" userId="S-1-5-21-2301441777-621595638-2413517804-21944" providerId="AD"/>
      </p:ext>
    </p:extLst>
  </p:cmAuthor>
  <p:cmAuthor id="2" name="VIVIAN KELLY S RIBEIRO" initials="VKSR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1781"/>
    <p:restoredTop sz="94699"/>
  </p:normalViewPr>
  <p:slideViewPr>
    <p:cSldViewPr>
      <p:cViewPr>
        <p:scale>
          <a:sx n="90" d="100"/>
          <a:sy n="90" d="100"/>
        </p:scale>
        <p:origin x="-49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381625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7035800" y="0"/>
            <a:ext cx="5381625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1AB18-E6C4-46CA-839B-8F05485C9E9F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81438" y="685800"/>
            <a:ext cx="46577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1241425" y="4343400"/>
            <a:ext cx="993775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5381625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7035800" y="8685213"/>
            <a:ext cx="5381625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DAFB1-D308-4A05-9D35-17A3D73565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1098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32021" y="2834640"/>
            <a:ext cx="10562908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0133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64042" y="5120640"/>
            <a:ext cx="8698865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0133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0133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1347" y="2103120"/>
            <a:ext cx="5405723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399879" y="2103120"/>
            <a:ext cx="5405723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0133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29184" y="8287512"/>
            <a:ext cx="3075940" cy="615950"/>
          </a:xfrm>
          <a:custGeom>
            <a:avLst/>
            <a:gdLst/>
            <a:ahLst/>
            <a:cxnLst/>
            <a:rect l="l" t="t" r="r" b="b"/>
            <a:pathLst>
              <a:path w="3075940" h="615950">
                <a:moveTo>
                  <a:pt x="3075432" y="0"/>
                </a:moveTo>
                <a:lnTo>
                  <a:pt x="0" y="0"/>
                </a:lnTo>
                <a:lnTo>
                  <a:pt x="0" y="615696"/>
                </a:lnTo>
                <a:lnTo>
                  <a:pt x="3075432" y="615696"/>
                </a:lnTo>
                <a:lnTo>
                  <a:pt x="3075432" y="0"/>
                </a:lnTo>
                <a:close/>
              </a:path>
            </a:pathLst>
          </a:custGeom>
          <a:solidFill>
            <a:srgbClr val="FDF8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096" y="6096"/>
            <a:ext cx="12414885" cy="9126220"/>
          </a:xfrm>
          <a:custGeom>
            <a:avLst/>
            <a:gdLst/>
            <a:ahLst/>
            <a:cxnLst/>
            <a:rect l="l" t="t" r="r" b="b"/>
            <a:pathLst>
              <a:path w="12414885" h="9126220">
                <a:moveTo>
                  <a:pt x="0" y="9125712"/>
                </a:moveTo>
                <a:lnTo>
                  <a:pt x="12414504" y="9125712"/>
                </a:lnTo>
                <a:lnTo>
                  <a:pt x="12414504" y="0"/>
                </a:lnTo>
                <a:lnTo>
                  <a:pt x="0" y="0"/>
                </a:lnTo>
                <a:lnTo>
                  <a:pt x="0" y="9125712"/>
                </a:lnTo>
                <a:close/>
              </a:path>
            </a:pathLst>
          </a:custGeom>
          <a:ln w="12192">
            <a:solidFill>
              <a:srgbClr val="2C5C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97477" y="55880"/>
            <a:ext cx="4338955" cy="4210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0133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6951" y="1754251"/>
            <a:ext cx="11753215" cy="6261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25163" y="8503920"/>
            <a:ext cx="3976624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21347" y="8503920"/>
            <a:ext cx="2858198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47404" y="8503920"/>
            <a:ext cx="2858198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3316" y="6781800"/>
            <a:ext cx="4936384" cy="1912062"/>
          </a:xfrm>
          <a:prstGeom prst="rect">
            <a:avLst/>
          </a:prstGeom>
          <a:solidFill>
            <a:srgbClr val="FDF8BD"/>
          </a:solidFill>
        </p:spPr>
        <p:txBody>
          <a:bodyPr vert="horz" wrap="square" lIns="0" tIns="44450" rIns="0" bIns="0" rtlCol="0">
            <a:spAutoFit/>
          </a:bodyPr>
          <a:lstStyle/>
          <a:p>
            <a:pPr marL="607695" marR="506095" indent="-94615">
              <a:lnSpc>
                <a:spcPct val="100000"/>
              </a:lnSpc>
              <a:spcBef>
                <a:spcPts val="350"/>
              </a:spcBef>
            </a:pPr>
            <a:r>
              <a:rPr sz="1200" b="1" i="1" u="sng" dirty="0"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Horários</a:t>
            </a:r>
            <a:r>
              <a:rPr sz="1200" b="1" i="1" u="sng" spc="-30" dirty="0"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 </a:t>
            </a:r>
            <a:r>
              <a:rPr sz="1200" b="1" i="1" u="sng" dirty="0"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das</a:t>
            </a:r>
            <a:r>
              <a:rPr sz="1200" b="1" i="1" u="sng" spc="-25" dirty="0"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 </a:t>
            </a:r>
            <a:r>
              <a:rPr sz="1200" b="1" i="1" u="sng" spc="-10" dirty="0"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disciplinas</a:t>
            </a:r>
            <a:r>
              <a:rPr sz="1200" b="1" i="1" spc="-10" dirty="0">
                <a:latin typeface="Arial Narrow"/>
                <a:cs typeface="Arial Narrow"/>
              </a:rPr>
              <a:t>:</a:t>
            </a:r>
            <a:r>
              <a:rPr sz="1200" b="1" i="1" spc="5" dirty="0">
                <a:latin typeface="Arial Narrow"/>
                <a:cs typeface="Arial Narrow"/>
              </a:rPr>
              <a:t> </a:t>
            </a:r>
            <a:r>
              <a:rPr lang="pt-BR" sz="1200" b="1" i="1" spc="-10" dirty="0" smtClean="0">
                <a:latin typeface="Arial Narrow"/>
                <a:cs typeface="Arial Narrow"/>
              </a:rPr>
              <a:t>QUINZENAL</a:t>
            </a:r>
            <a:br>
              <a:rPr lang="pt-BR" sz="1200" b="1" i="1" spc="-10" dirty="0" smtClean="0">
                <a:latin typeface="Arial Narrow"/>
                <a:cs typeface="Arial Narrow"/>
              </a:rPr>
            </a:br>
            <a:r>
              <a:rPr lang="pt-BR" sz="1200" i="1" dirty="0" smtClean="0">
                <a:solidFill>
                  <a:srgbClr val="FF0000"/>
                </a:solidFill>
                <a:latin typeface="Arial Narrow"/>
                <a:cs typeface="Arial Narrow"/>
              </a:rPr>
              <a:t>Quarta </a:t>
            </a: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Feira:  13:30 às 17:30, EF Tarde (Teórica) e 18:00 às 22:00 (</a:t>
            </a:r>
            <a:r>
              <a:rPr lang="pt-BR" sz="1200" i="1" dirty="0" err="1">
                <a:solidFill>
                  <a:srgbClr val="FF0000"/>
                </a:solidFill>
                <a:latin typeface="Arial Narrow"/>
                <a:cs typeface="Arial Narrow"/>
              </a:rPr>
              <a:t>Lab</a:t>
            </a: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/Teórica ou Clínica)</a:t>
            </a:r>
          </a:p>
          <a:p>
            <a:pPr marL="607695" marR="506095" indent="-94615">
              <a:spcBef>
                <a:spcPts val="350"/>
              </a:spcBef>
            </a:pP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Quinta Feira: EF Tarde (Teórica) e 18:00 às 22:00 (</a:t>
            </a:r>
            <a:r>
              <a:rPr lang="pt-BR" sz="1200" i="1" dirty="0" err="1">
                <a:solidFill>
                  <a:srgbClr val="FF0000"/>
                </a:solidFill>
                <a:latin typeface="Arial Narrow"/>
                <a:cs typeface="Arial Narrow"/>
              </a:rPr>
              <a:t>Lab</a:t>
            </a: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/Teórica ou Clínica)</a:t>
            </a:r>
          </a:p>
          <a:p>
            <a:pPr marL="607695" marR="506095" indent="-94615">
              <a:spcBef>
                <a:spcPts val="350"/>
              </a:spcBef>
            </a:pP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Sexta feira: 13h30 às 17h30 (Teórica) – EF Tarde (</a:t>
            </a:r>
            <a:r>
              <a:rPr lang="pt-BR" sz="1200" i="1" dirty="0" err="1">
                <a:solidFill>
                  <a:srgbClr val="FF0000"/>
                </a:solidFill>
                <a:latin typeface="Arial Narrow"/>
                <a:cs typeface="Arial Narrow"/>
              </a:rPr>
              <a:t>Lab</a:t>
            </a: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) 18h às 22h (</a:t>
            </a:r>
            <a:r>
              <a:rPr lang="pt-BR" sz="1200" i="1" dirty="0" err="1">
                <a:solidFill>
                  <a:srgbClr val="FF0000"/>
                </a:solidFill>
                <a:latin typeface="Arial Narrow"/>
                <a:cs typeface="Arial Narrow"/>
              </a:rPr>
              <a:t>Lab</a:t>
            </a: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/</a:t>
            </a:r>
            <a:r>
              <a:rPr lang="pt-BR" sz="1200" i="1" dirty="0" err="1">
                <a:solidFill>
                  <a:srgbClr val="FF0000"/>
                </a:solidFill>
                <a:latin typeface="Arial Narrow"/>
                <a:cs typeface="Arial Narrow"/>
              </a:rPr>
              <a:t>Clin</a:t>
            </a: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)</a:t>
            </a:r>
          </a:p>
          <a:p>
            <a:pPr marL="607695" marR="506095" indent="-94615">
              <a:spcBef>
                <a:spcPts val="350"/>
              </a:spcBef>
            </a:pP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Sábado: 08h às 12h – 13h30 às 17h30 (</a:t>
            </a:r>
            <a:r>
              <a:rPr lang="pt-BR" sz="1200" i="1" dirty="0" err="1">
                <a:solidFill>
                  <a:srgbClr val="FF0000"/>
                </a:solidFill>
                <a:latin typeface="Arial Narrow"/>
                <a:cs typeface="Arial Narrow"/>
              </a:rPr>
              <a:t>Lab</a:t>
            </a: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/</a:t>
            </a:r>
            <a:r>
              <a:rPr lang="pt-BR" sz="1200" i="1" dirty="0" err="1">
                <a:solidFill>
                  <a:srgbClr val="FF0000"/>
                </a:solidFill>
                <a:latin typeface="Arial Narrow"/>
                <a:cs typeface="Arial Narrow"/>
              </a:rPr>
              <a:t>Clin</a:t>
            </a: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)</a:t>
            </a:r>
          </a:p>
          <a:p>
            <a:pPr marL="607695" marR="506095" indent="-94615">
              <a:lnSpc>
                <a:spcPct val="100000"/>
              </a:lnSpc>
              <a:spcBef>
                <a:spcPts val="350"/>
              </a:spcBef>
            </a:pPr>
            <a:endParaRPr sz="1200" dirty="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96" y="6096"/>
            <a:ext cx="12414503" cy="9126220"/>
          </a:xfrm>
          <a:custGeom>
            <a:avLst/>
            <a:gdLst/>
            <a:ahLst/>
            <a:cxnLst/>
            <a:rect l="l" t="t" r="r" b="b"/>
            <a:pathLst>
              <a:path w="12414885" h="9126220">
                <a:moveTo>
                  <a:pt x="0" y="9125712"/>
                </a:moveTo>
                <a:lnTo>
                  <a:pt x="12414504" y="9125712"/>
                </a:lnTo>
                <a:lnTo>
                  <a:pt x="12414504" y="0"/>
                </a:lnTo>
                <a:lnTo>
                  <a:pt x="0" y="0"/>
                </a:lnTo>
                <a:lnTo>
                  <a:pt x="0" y="9125712"/>
                </a:lnTo>
                <a:close/>
              </a:path>
            </a:pathLst>
          </a:custGeom>
          <a:ln w="12192">
            <a:solidFill>
              <a:srgbClr val="2C5C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152900" y="656336"/>
            <a:ext cx="7848600" cy="76495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pt-BR" sz="1600" spc="-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ESPECIALIZAÇÃO</a:t>
            </a:r>
            <a:r>
              <a:rPr lang="pt-BR" sz="1600" spc="-65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pt-BR" sz="1600" spc="-3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ORTODONTIA</a:t>
            </a:r>
            <a:endParaRPr lang="pt-BR" sz="1600" spc="-45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pt-BR" sz="1600" dirty="0" smtClean="0">
                <a:solidFill>
                  <a:schemeClr val="tx2"/>
                </a:solidFill>
                <a:latin typeface="Arial" pitchFamily="34" charset="0"/>
                <a:ea typeface="Avenir Next"/>
                <a:cs typeface="Arial" pitchFamily="34" charset="0"/>
                <a:sym typeface="Avenir Next"/>
              </a:rPr>
              <a:t>CODIGO: 2610 TURMA</a:t>
            </a:r>
            <a:r>
              <a:rPr lang="pt-BR" sz="1600" dirty="0">
                <a:solidFill>
                  <a:schemeClr val="tx2"/>
                </a:solidFill>
                <a:latin typeface="Arial" pitchFamily="34" charset="0"/>
                <a:ea typeface="Avenir Next"/>
                <a:cs typeface="Arial" pitchFamily="34" charset="0"/>
                <a:sym typeface="Avenir Next"/>
              </a:rPr>
              <a:t>: 01</a:t>
            </a:r>
            <a:endParaRPr lang="pt-BR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pt-BR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Coord.:</a:t>
            </a:r>
            <a:r>
              <a:rPr lang="pt-BR" sz="1600" spc="-2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LUIZ CARLOS </a:t>
            </a:r>
            <a:r>
              <a:rPr lang="pt-BR" sz="1600" spc="-2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TREVIA </a:t>
            </a:r>
            <a:r>
              <a:rPr lang="pt-BR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| </a:t>
            </a:r>
            <a:r>
              <a:rPr lang="pt-BR" sz="1600" spc="-1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luizcarlostrevia@unifor.br</a:t>
            </a:r>
            <a:endParaRPr lang="pt-BR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088880" y="8756904"/>
            <a:ext cx="2030095" cy="230191"/>
          </a:xfrm>
          <a:prstGeom prst="rect">
            <a:avLst/>
          </a:prstGeom>
          <a:solidFill>
            <a:srgbClr val="FDF8BD"/>
          </a:solidFill>
        </p:spPr>
        <p:txBody>
          <a:bodyPr vert="horz" wrap="square" lIns="0" tIns="45085" rIns="0" bIns="0" rtlCol="0">
            <a:spAutoFit/>
          </a:bodyPr>
          <a:lstStyle/>
          <a:p>
            <a:pPr marL="198120">
              <a:lnSpc>
                <a:spcPct val="100000"/>
              </a:lnSpc>
              <a:spcBef>
                <a:spcPts val="355"/>
              </a:spcBef>
            </a:pPr>
            <a:r>
              <a:rPr sz="1200" b="1" i="1" spc="-10" dirty="0">
                <a:latin typeface="Arial Narrow"/>
                <a:cs typeface="Arial Narrow"/>
              </a:rPr>
              <a:t>Atualizado</a:t>
            </a:r>
            <a:r>
              <a:rPr sz="1200" b="1" i="1" spc="-25" dirty="0">
                <a:latin typeface="Arial Narrow"/>
                <a:cs typeface="Arial Narrow"/>
              </a:rPr>
              <a:t> </a:t>
            </a:r>
            <a:r>
              <a:rPr sz="1200" b="1" i="1" dirty="0">
                <a:latin typeface="Arial Narrow"/>
                <a:cs typeface="Arial Narrow"/>
              </a:rPr>
              <a:t>em</a:t>
            </a:r>
            <a:r>
              <a:rPr sz="1200" b="1" i="1" spc="15" dirty="0">
                <a:latin typeface="Arial Narrow"/>
                <a:cs typeface="Arial Narrow"/>
              </a:rPr>
              <a:t> </a:t>
            </a:r>
            <a:r>
              <a:rPr sz="1200" b="1" i="1" dirty="0">
                <a:latin typeface="Arial Narrow"/>
                <a:cs typeface="Arial Narrow"/>
              </a:rPr>
              <a:t>:</a:t>
            </a:r>
            <a:r>
              <a:rPr sz="1200" b="1" i="1" spc="15" dirty="0">
                <a:latin typeface="Arial Narrow"/>
                <a:cs typeface="Arial Narrow"/>
              </a:rPr>
              <a:t> </a:t>
            </a:r>
            <a:r>
              <a:rPr lang="pt-BR" sz="1200" b="1" i="1" spc="15" dirty="0" smtClean="0">
                <a:latin typeface="Arial Narrow"/>
                <a:cs typeface="Arial Narrow"/>
              </a:rPr>
              <a:t>27.10.2025</a:t>
            </a:r>
            <a:endParaRPr sz="1200" dirty="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197477" y="264795"/>
            <a:ext cx="4338955" cy="4210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20" dirty="0"/>
              <a:t>Pós-</a:t>
            </a:r>
            <a:r>
              <a:rPr dirty="0"/>
              <a:t>Graduação</a:t>
            </a:r>
            <a:r>
              <a:rPr spc="-15" dirty="0"/>
              <a:t> </a:t>
            </a:r>
            <a:r>
              <a:rPr i="1" dirty="0">
                <a:latin typeface="Arial"/>
                <a:cs typeface="Arial"/>
              </a:rPr>
              <a:t>Lato</a:t>
            </a:r>
            <a:r>
              <a:rPr i="1" spc="-80" dirty="0">
                <a:latin typeface="Arial"/>
                <a:cs typeface="Arial"/>
              </a:rPr>
              <a:t> </a:t>
            </a:r>
            <a:r>
              <a:rPr i="1" spc="-10" dirty="0">
                <a:latin typeface="Arial"/>
                <a:cs typeface="Arial"/>
              </a:rPr>
              <a:t>Sensu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51840" y="8950318"/>
            <a:ext cx="8477885" cy="200660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200" b="1" dirty="0">
                <a:latin typeface="Arial Narrow"/>
                <a:cs typeface="Arial Narrow"/>
              </a:rPr>
              <a:t>Este</a:t>
            </a:r>
            <a:r>
              <a:rPr sz="1200" b="1" spc="-2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calendário</a:t>
            </a:r>
            <a:r>
              <a:rPr sz="1200" b="1" spc="1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está</a:t>
            </a:r>
            <a:r>
              <a:rPr sz="1200" b="1" spc="-40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sujeito</a:t>
            </a:r>
            <a:r>
              <a:rPr sz="1200" b="1" spc="-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a</a:t>
            </a:r>
            <a:r>
              <a:rPr sz="1200" b="1" spc="-5" dirty="0">
                <a:latin typeface="Arial Narrow"/>
                <a:cs typeface="Arial Narrow"/>
              </a:rPr>
              <a:t> </a:t>
            </a:r>
            <a:r>
              <a:rPr sz="1200" b="1" spc="-10" dirty="0">
                <a:latin typeface="Arial Narrow"/>
                <a:cs typeface="Arial Narrow"/>
              </a:rPr>
              <a:t>alterações.</a:t>
            </a:r>
            <a:r>
              <a:rPr sz="1200" b="1" spc="-40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Caso</a:t>
            </a:r>
            <a:r>
              <a:rPr sz="1200" b="1" spc="-30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ocorram</a:t>
            </a:r>
            <a:r>
              <a:rPr sz="1200" b="1" spc="-15" dirty="0">
                <a:latin typeface="Arial Narrow"/>
                <a:cs typeface="Arial Narrow"/>
              </a:rPr>
              <a:t> </a:t>
            </a:r>
            <a:r>
              <a:rPr sz="1200" b="1" spc="-10" dirty="0">
                <a:latin typeface="Arial Narrow"/>
                <a:cs typeface="Arial Narrow"/>
              </a:rPr>
              <a:t>mudanças, </a:t>
            </a:r>
            <a:r>
              <a:rPr sz="1200" b="1" dirty="0">
                <a:latin typeface="Arial Narrow"/>
                <a:cs typeface="Arial Narrow"/>
              </a:rPr>
              <a:t>a</a:t>
            </a:r>
            <a:r>
              <a:rPr sz="1200" b="1" spc="-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turma</a:t>
            </a:r>
            <a:r>
              <a:rPr sz="1200" b="1" spc="-2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será</a:t>
            </a:r>
            <a:r>
              <a:rPr sz="1200" b="1" spc="-2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informada da</a:t>
            </a:r>
            <a:r>
              <a:rPr sz="1200" b="1" spc="-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nova</a:t>
            </a:r>
            <a:r>
              <a:rPr sz="1200" b="1" spc="-2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versão</a:t>
            </a:r>
            <a:r>
              <a:rPr sz="1200" b="1" spc="-2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através</a:t>
            </a:r>
            <a:r>
              <a:rPr sz="1200" b="1" spc="-20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da</a:t>
            </a:r>
            <a:r>
              <a:rPr sz="1200" b="1" spc="-25" dirty="0">
                <a:latin typeface="Arial Narrow"/>
                <a:cs typeface="Arial Narrow"/>
              </a:rPr>
              <a:t> </a:t>
            </a:r>
            <a:r>
              <a:rPr sz="1200" b="1" spc="-10" dirty="0">
                <a:latin typeface="Arial Narrow"/>
                <a:cs typeface="Arial Narrow"/>
              </a:rPr>
              <a:t>coordenação</a:t>
            </a:r>
            <a:r>
              <a:rPr sz="1200" b="1" spc="-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do</a:t>
            </a:r>
            <a:r>
              <a:rPr sz="1200" b="1" spc="-25" dirty="0">
                <a:latin typeface="Arial Narrow"/>
                <a:cs typeface="Arial Narrow"/>
              </a:rPr>
              <a:t> </a:t>
            </a:r>
            <a:r>
              <a:rPr sz="1200" b="1" spc="-10" dirty="0">
                <a:latin typeface="Arial Narrow"/>
                <a:cs typeface="Arial Narrow"/>
              </a:rPr>
              <a:t>curso.</a:t>
            </a:r>
            <a:endParaRPr sz="1200">
              <a:latin typeface="Arial Narrow"/>
              <a:cs typeface="Arial Narrow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077328"/>
              </p:ext>
            </p:extLst>
          </p:nvPr>
        </p:nvGraphicFramePr>
        <p:xfrm>
          <a:off x="407892" y="1600200"/>
          <a:ext cx="11516590" cy="22511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16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516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5165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5165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5165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51659"/>
                <a:gridCol w="115165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15165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15165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151659"/>
              </a:tblGrid>
              <a:tr h="340911">
                <a:tc gridSpan="10"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lang="pt-BR" sz="1800" spc="-10" dirty="0" smtClean="0">
                          <a:latin typeface="Arial" pitchFamily="34" charset="0"/>
                          <a:cs typeface="Arial" pitchFamily="34" charset="0"/>
                        </a:rPr>
                        <a:t>2026.1</a:t>
                      </a:r>
                      <a:r>
                        <a:rPr lang="pt-BR" sz="1800" spc="-1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– </a:t>
                      </a:r>
                      <a:r>
                        <a:rPr lang="pt-BR" sz="1800" spc="-10" dirty="0" smtClean="0">
                          <a:latin typeface="Arial" pitchFamily="34" charset="0"/>
                          <a:cs typeface="Arial" pitchFamily="34" charset="0"/>
                        </a:rPr>
                        <a:t> 2026.2</a:t>
                      </a:r>
                      <a:endParaRPr lang="pt-BR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9050" marR="1778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1800" spc="-1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73489">
                <a:tc>
                  <a:txBody>
                    <a:bodyPr/>
                    <a:lstStyle/>
                    <a:p>
                      <a:pPr marL="0" marR="12065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04,05,06</a:t>
                      </a:r>
                      <a:r>
                        <a:rPr lang="pt-BR" sz="1100" b="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 </a:t>
                      </a:r>
                      <a:r>
                        <a:rPr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e</a:t>
                      </a:r>
                      <a:r>
                        <a:rPr sz="1100" b="0" spc="-25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1100" b="0" spc="-25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07/02</a:t>
                      </a:r>
                      <a:r>
                        <a:rPr lang="pt-BR" sz="1100" b="0" spc="-10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/>
                      </a:r>
                      <a:br>
                        <a:rPr lang="pt-BR" sz="1100" b="0" spc="-10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</a:br>
                      <a:r>
                        <a:rPr lang="pt-BR" sz="1100" b="0" spc="-1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18,19,20 e 21</a:t>
                      </a:r>
                      <a:r>
                        <a:rPr lang="pt-BR" sz="1100" b="0" spc="-25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/02</a:t>
                      </a: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04, 05, </a:t>
                      </a:r>
                      <a:r>
                        <a:rPr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0</a:t>
                      </a: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6</a:t>
                      </a:r>
                      <a:r>
                        <a:rPr sz="1100" b="0" spc="-1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 </a:t>
                      </a:r>
                      <a:r>
                        <a:rPr sz="1100" b="0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e</a:t>
                      </a:r>
                      <a:r>
                        <a:rPr sz="1100" b="0" spc="-25" dirty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 </a:t>
                      </a:r>
                      <a:r>
                        <a:rPr sz="1100" b="0" spc="-1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0</a:t>
                      </a:r>
                      <a:r>
                        <a:rPr lang="pt-BR" sz="1100" b="0" spc="-1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7/03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spc="-1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18,19,20</a:t>
                      </a:r>
                      <a:r>
                        <a:rPr lang="pt-BR" sz="1100" b="0" spc="-1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 e 21/03</a:t>
                      </a: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0" marR="0" marT="1600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08,09,10 e 11/04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spc="-1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 22,23,24</a:t>
                      </a:r>
                      <a:r>
                        <a:rPr lang="pt-BR" sz="1100" b="0" spc="-1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 e 25/04</a:t>
                      </a: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0" marR="0" marT="1600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06,07,08 e 09/05</a:t>
                      </a:r>
                    </a:p>
                    <a:p>
                      <a:pPr marL="0" indent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20,21,22 e 23/05</a:t>
                      </a: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600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pt-BR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+mn-ea"/>
                          <a:cs typeface="Arial" panose="020B0604020202020204" pitchFamily="34" charset="0"/>
                        </a:rPr>
                        <a:t>04,05 e 06/06</a:t>
                      </a:r>
                    </a:p>
                  </a:txBody>
                  <a:tcPr marL="0" marR="0" marT="1066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08,09,10 e 11/07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22,23,24 e 25/07</a:t>
                      </a:r>
                    </a:p>
                  </a:txBody>
                  <a:tcPr marL="0" marR="0" marT="1066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05,06,07 e 08/08</a:t>
                      </a:r>
                      <a:endParaRPr lang="pt-BR" sz="1100" b="0" spc="-10" baseline="0" dirty="0" smtClean="0">
                        <a:solidFill>
                          <a:schemeClr val="tx1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spc="-1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19,20,21 e 22/08</a:t>
                      </a: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0" marR="0" marT="101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09,10,11 e 12/09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23,24,25 e 26/09</a:t>
                      </a: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0" marR="0" marT="101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07,08,09</a:t>
                      </a:r>
                      <a:r>
                        <a:rPr lang="pt-BR" sz="1100" b="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 e 10/10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Arial" pitchFamily="34" charset="0"/>
                        </a:rPr>
                        <a:t>21,22,23 e 24/10</a:t>
                      </a: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0" marR="0" marT="10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+mj-lt"/>
                        <a:buNone/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11,12,13 e 14/11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+mj-lt"/>
                        <a:buNone/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24,25,26 e 27/11</a:t>
                      </a: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99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36634"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15h PRESENCIAL</a:t>
                      </a:r>
                    </a:p>
                  </a:txBody>
                  <a:tcPr marL="0" marR="0" marT="11493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493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anose="020B0604020202020204" pitchFamily="34" charset="0"/>
                        </a:rPr>
                        <a:t>40h</a:t>
                      </a:r>
                      <a:r>
                        <a:rPr lang="pt-BR" sz="1100" b="0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anose="020B0604020202020204" pitchFamily="34" charset="0"/>
                        </a:rPr>
                        <a:t>PRESENCIAL</a:t>
                      </a:r>
                      <a:endParaRPr lang="pt-B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11493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493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8518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 Histórico da </a:t>
                      </a:r>
                      <a:r>
                        <a:rPr lang="en-US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Ortodontia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Técnica Ortodôntica: </a:t>
                      </a:r>
                      <a:r>
                        <a:rPr lang="pt-BR" sz="1300" b="0" i="0" u="none" strike="noStrike" noProof="0" dirty="0" err="1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Typodont</a:t>
                      </a:r>
                      <a:r>
                        <a:rPr lang="pt-BR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Fundamentos Básicos em Ortodontia: desenvolvimento da oclusão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noProof="0" dirty="0" err="1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Cefalometria</a:t>
                      </a:r>
                      <a:r>
                        <a:rPr lang="pt-BR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de </a:t>
                      </a:r>
                      <a:r>
                        <a:rPr lang="pt-BR" sz="1300" b="0" i="0" u="none" strike="noStrike" noProof="0" dirty="0" err="1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Mcnamara</a:t>
                      </a:r>
                      <a:r>
                        <a:rPr lang="pt-BR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: teórica e prática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Bioética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Problemas Transversais: Expansão Rápida e Lenta - Parte 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pt-BR" sz="13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Problemas Transversais: Expansão Rápida e Lenta - Parte II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Introdução à Ortodontia Preventiva e Ortopedia Facial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Ortodontia Preventiva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Ortopedia Facial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12" name="Imagem 1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0" y="313762"/>
            <a:ext cx="1371600" cy="1042028"/>
          </a:xfrm>
          <a:prstGeom prst="rect">
            <a:avLst/>
          </a:prstGeom>
        </p:spPr>
      </p:pic>
      <p:graphicFrame>
        <p:nvGraphicFramePr>
          <p:cNvPr id="11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841228"/>
              </p:ext>
            </p:extLst>
          </p:nvPr>
        </p:nvGraphicFramePr>
        <p:xfrm>
          <a:off x="419100" y="4114800"/>
          <a:ext cx="11506200" cy="22678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29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516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5165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5165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5165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51659"/>
                <a:gridCol w="115165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15165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15165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199979"/>
              </a:tblGrid>
              <a:tr h="340911">
                <a:tc gridSpan="10">
                  <a:txBody>
                    <a:bodyPr/>
                    <a:lstStyle/>
                    <a:p>
                      <a:pPr marL="19050" marR="1778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lang="pt-BR" sz="1800" spc="-1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2026.2 – 2027.1 – 2027.2</a:t>
                      </a:r>
                      <a:endParaRPr sz="1800" spc="-1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9050" marR="1778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1800" spc="-1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25889"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02,03,04 e 05/12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16,17,18 e 19/12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9969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06</a:t>
                      </a:r>
                      <a:r>
                        <a:rPr lang="pt-BR" sz="1100" b="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07, 08 e 09/01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20,21,22 e 23/01</a:t>
                      </a: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99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10,11,12 e 13/02</a:t>
                      </a:r>
                    </a:p>
                  </a:txBody>
                  <a:tcPr marL="0" marR="0" marT="99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03,04,05 e 06/03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24,25,26 e 27/03</a:t>
                      </a: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996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31/03, 01,02 e</a:t>
                      </a:r>
                      <a:r>
                        <a:rPr lang="pt-BR" sz="1100" b="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 03/04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14,15,16 e 17/04</a:t>
                      </a: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003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05,06,07 e 08/05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19,20,21 e 22/05</a:t>
                      </a: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003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pt-BR" sz="1100" b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02,03,04 e 05/06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16,17,18</a:t>
                      </a:r>
                      <a:r>
                        <a:rPr lang="pt-BR" sz="1100" b="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  e 19/06</a:t>
                      </a: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003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pt-BR" sz="1100" b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02,03,04 e 05/06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16,17,18</a:t>
                      </a:r>
                      <a:r>
                        <a:rPr lang="pt-BR" sz="1100" b="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  e 19/06</a:t>
                      </a:r>
                      <a:endParaRPr lang="pt-BR" sz="1100" b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9969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pt-BR" sz="1100" b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30/06, 01,02 e 03/07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14,15,16 e 17/07</a:t>
                      </a: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996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04,05,06 e 07/08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11,12,13</a:t>
                      </a:r>
                      <a:r>
                        <a:rPr lang="pt-BR" sz="1100" b="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 e 14/08</a:t>
                      </a:r>
                      <a:endParaRPr lang="pt-BR" sz="1100" b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18,19,20, 21/08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996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30h PRESENCIAL</a:t>
                      </a:r>
                      <a:endParaRPr kumimoji="0" lang="pt-BR" sz="1100" b="0" i="0" u="none" strike="noStrike" kern="0" cap="none" spc="-2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493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493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493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493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60h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85183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Typodont</a:t>
                      </a:r>
                      <a:r>
                        <a:rPr lang="pt-BR" sz="13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 I: arco segmentado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Problemas Verticais: mordida profunda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Ética e Legislação</a:t>
                      </a:r>
                      <a:r>
                        <a:rPr lang="pt-BR" sz="1300" b="0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 Odontológica</a:t>
                      </a:r>
                      <a:endParaRPr lang="pt-BR" sz="1300" b="0" i="0" u="none" strike="noStrike" noProof="0" dirty="0" smtClean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Arco Segmentado: </a:t>
                      </a:r>
                      <a:r>
                        <a:rPr lang="pt-BR" sz="13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cantilever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Arco Segmentado:  arcos de intrusão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Planejamento Digital de </a:t>
                      </a:r>
                      <a:r>
                        <a:rPr lang="pt-BR" sz="13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Apinhamentos</a:t>
                      </a:r>
                      <a:endParaRPr lang="pt-BR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Arco Segmentado: BTP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Planejamento dos Casos da Clínica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 err="1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Typodont</a:t>
                      </a:r>
                      <a:r>
                        <a:rPr lang="pt-BR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II: aparelhos propulsores mandibulares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Clinica</a:t>
                      </a:r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>
            <a:extLst>
              <a:ext uri="{FF2B5EF4-FFF2-40B4-BE49-F238E27FC236}">
                <a16:creationId xmlns="" xmlns:a16="http://schemas.microsoft.com/office/drawing/2014/main" id="{1A1BC474-A9D2-2057-B343-AEBBEE650217}"/>
              </a:ext>
            </a:extLst>
          </p:cNvPr>
          <p:cNvSpPr/>
          <p:nvPr/>
        </p:nvSpPr>
        <p:spPr>
          <a:xfrm>
            <a:off x="6096" y="6096"/>
            <a:ext cx="12414885" cy="9126220"/>
          </a:xfrm>
          <a:custGeom>
            <a:avLst/>
            <a:gdLst/>
            <a:ahLst/>
            <a:cxnLst/>
            <a:rect l="l" t="t" r="r" b="b"/>
            <a:pathLst>
              <a:path w="12414885" h="9126220">
                <a:moveTo>
                  <a:pt x="0" y="9125712"/>
                </a:moveTo>
                <a:lnTo>
                  <a:pt x="12414504" y="9125712"/>
                </a:lnTo>
                <a:lnTo>
                  <a:pt x="12414504" y="0"/>
                </a:lnTo>
                <a:lnTo>
                  <a:pt x="0" y="0"/>
                </a:lnTo>
                <a:lnTo>
                  <a:pt x="0" y="9125712"/>
                </a:lnTo>
                <a:close/>
              </a:path>
            </a:pathLst>
          </a:custGeom>
          <a:ln w="12192">
            <a:solidFill>
              <a:srgbClr val="2C5C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>
            <a:extLst>
              <a:ext uri="{FF2B5EF4-FFF2-40B4-BE49-F238E27FC236}">
                <a16:creationId xmlns="" xmlns:a16="http://schemas.microsoft.com/office/drawing/2014/main" id="{68561344-0D6A-F4D1-A965-E1877CC1CD3D}"/>
              </a:ext>
            </a:extLst>
          </p:cNvPr>
          <p:cNvSpPr txBox="1"/>
          <p:nvPr/>
        </p:nvSpPr>
        <p:spPr>
          <a:xfrm>
            <a:off x="3771900" y="674719"/>
            <a:ext cx="7848600" cy="76495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pt-BR" sz="1600" spc="-1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ESPECIALIZAÇÃO</a:t>
            </a:r>
            <a:r>
              <a:rPr lang="pt-BR" sz="1600" spc="-65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pt-BR" sz="1600" spc="-3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ORTODONTIA</a:t>
            </a:r>
            <a:endParaRPr lang="pt-BR" sz="1600" spc="-45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pt-BR" sz="1600" dirty="0" smtClean="0">
                <a:solidFill>
                  <a:schemeClr val="tx2"/>
                </a:solidFill>
                <a:latin typeface="Arial" pitchFamily="34" charset="0"/>
                <a:ea typeface="Avenir Next"/>
                <a:cs typeface="Arial" pitchFamily="34" charset="0"/>
                <a:sym typeface="Avenir Next"/>
              </a:rPr>
              <a:t>CODIGO: 2610 TURMA: 01</a:t>
            </a:r>
            <a:endParaRPr lang="pt-BR" sz="16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pt-BR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Coord.:</a:t>
            </a:r>
            <a:r>
              <a:rPr lang="pt-BR" sz="1600" spc="-2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LUIZ CARLOS TREVIA </a:t>
            </a:r>
            <a:r>
              <a:rPr lang="pt-BR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| </a:t>
            </a:r>
            <a:r>
              <a:rPr lang="pt-BR" sz="1600" spc="-1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luizcarlostrevia@unifor.br</a:t>
            </a:r>
            <a:endParaRPr lang="pt-BR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5">
            <a:extLst>
              <a:ext uri="{FF2B5EF4-FFF2-40B4-BE49-F238E27FC236}">
                <a16:creationId xmlns="" xmlns:a16="http://schemas.microsoft.com/office/drawing/2014/main" id="{195335FF-C3F2-8FDC-2BE8-C4DBCABE298E}"/>
              </a:ext>
            </a:extLst>
          </p:cNvPr>
          <p:cNvSpPr txBox="1"/>
          <p:nvPr/>
        </p:nvSpPr>
        <p:spPr>
          <a:xfrm>
            <a:off x="10088880" y="8756904"/>
            <a:ext cx="2030095" cy="230191"/>
          </a:xfrm>
          <a:prstGeom prst="rect">
            <a:avLst/>
          </a:prstGeom>
          <a:solidFill>
            <a:srgbClr val="FDF8BD"/>
          </a:solidFill>
        </p:spPr>
        <p:txBody>
          <a:bodyPr vert="horz" wrap="square" lIns="0" tIns="45085" rIns="0" bIns="0" rtlCol="0">
            <a:spAutoFit/>
          </a:bodyPr>
          <a:lstStyle/>
          <a:p>
            <a:pPr marL="198120">
              <a:lnSpc>
                <a:spcPct val="100000"/>
              </a:lnSpc>
              <a:spcBef>
                <a:spcPts val="355"/>
              </a:spcBef>
            </a:pPr>
            <a:r>
              <a:rPr sz="1200" b="1" i="1" spc="-10" dirty="0">
                <a:latin typeface="Arial Narrow"/>
                <a:cs typeface="Arial Narrow"/>
              </a:rPr>
              <a:t>Atualizado</a:t>
            </a:r>
            <a:r>
              <a:rPr sz="1200" b="1" i="1" spc="-25" dirty="0">
                <a:latin typeface="Arial Narrow"/>
                <a:cs typeface="Arial Narrow"/>
              </a:rPr>
              <a:t> </a:t>
            </a:r>
            <a:r>
              <a:rPr sz="1200" b="1" i="1" dirty="0">
                <a:latin typeface="Arial Narrow"/>
                <a:cs typeface="Arial Narrow"/>
              </a:rPr>
              <a:t>em</a:t>
            </a:r>
            <a:r>
              <a:rPr sz="1200" b="1" i="1" spc="15" dirty="0">
                <a:latin typeface="Arial Narrow"/>
                <a:cs typeface="Arial Narrow"/>
              </a:rPr>
              <a:t> </a:t>
            </a:r>
            <a:r>
              <a:rPr sz="1200" b="1" i="1" dirty="0">
                <a:latin typeface="Arial Narrow"/>
                <a:cs typeface="Arial Narrow"/>
              </a:rPr>
              <a:t>:</a:t>
            </a:r>
            <a:r>
              <a:rPr sz="1200" b="1" i="1" spc="15" dirty="0">
                <a:latin typeface="Arial Narrow"/>
                <a:cs typeface="Arial Narrow"/>
              </a:rPr>
              <a:t> </a:t>
            </a:r>
            <a:r>
              <a:rPr lang="pt-BR" sz="1200" b="1" i="1" spc="15" dirty="0" smtClean="0">
                <a:latin typeface="Arial Narrow"/>
                <a:cs typeface="Arial Narrow"/>
              </a:rPr>
              <a:t>27.10.2025</a:t>
            </a:r>
            <a:endParaRPr sz="1200" dirty="0">
              <a:latin typeface="Arial Narrow"/>
              <a:cs typeface="Arial Narrow"/>
            </a:endParaRPr>
          </a:p>
        </p:txBody>
      </p:sp>
      <p:sp>
        <p:nvSpPr>
          <p:cNvPr id="8" name="object 7">
            <a:extLst>
              <a:ext uri="{FF2B5EF4-FFF2-40B4-BE49-F238E27FC236}">
                <a16:creationId xmlns="" xmlns:a16="http://schemas.microsoft.com/office/drawing/2014/main" id="{F2FE3DAD-96AF-D602-6378-CA0E293ED969}"/>
              </a:ext>
            </a:extLst>
          </p:cNvPr>
          <p:cNvSpPr txBox="1">
            <a:spLocks/>
          </p:cNvSpPr>
          <p:nvPr/>
        </p:nvSpPr>
        <p:spPr>
          <a:xfrm>
            <a:off x="3771900" y="304800"/>
            <a:ext cx="4338955" cy="4210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>
            <a:lvl1pPr>
              <a:defRPr sz="2600" b="1" i="0">
                <a:solidFill>
                  <a:srgbClr val="01335F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0"/>
              </a:spcBef>
            </a:pPr>
            <a:r>
              <a:rPr lang="en-US" spc="-20" dirty="0"/>
              <a:t>Pós-</a:t>
            </a:r>
            <a:r>
              <a:rPr lang="en-US" dirty="0" err="1"/>
              <a:t>Graduação</a:t>
            </a:r>
            <a:r>
              <a:rPr lang="en-US" spc="-15" dirty="0"/>
              <a:t> </a:t>
            </a:r>
            <a:r>
              <a:rPr lang="en-US" i="1" dirty="0"/>
              <a:t>Lato</a:t>
            </a:r>
            <a:r>
              <a:rPr lang="en-US" i="1" spc="-80" dirty="0"/>
              <a:t> </a:t>
            </a:r>
            <a:r>
              <a:rPr lang="en-US" i="1" spc="-10" dirty="0"/>
              <a:t>Sensu</a:t>
            </a:r>
          </a:p>
        </p:txBody>
      </p:sp>
      <p:sp>
        <p:nvSpPr>
          <p:cNvPr id="9" name="object 9">
            <a:extLst>
              <a:ext uri="{FF2B5EF4-FFF2-40B4-BE49-F238E27FC236}">
                <a16:creationId xmlns="" xmlns:a16="http://schemas.microsoft.com/office/drawing/2014/main" id="{9F7607A0-3B2B-4B2A-CFC1-A897DB3B087D}"/>
              </a:ext>
            </a:extLst>
          </p:cNvPr>
          <p:cNvSpPr txBox="1"/>
          <p:nvPr/>
        </p:nvSpPr>
        <p:spPr>
          <a:xfrm>
            <a:off x="361365" y="8786435"/>
            <a:ext cx="8477885" cy="200660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200" b="1" dirty="0">
                <a:latin typeface="Arial Narrow"/>
                <a:cs typeface="Arial Narrow"/>
              </a:rPr>
              <a:t>Este</a:t>
            </a:r>
            <a:r>
              <a:rPr sz="1200" b="1" spc="-2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calendário</a:t>
            </a:r>
            <a:r>
              <a:rPr sz="1200" b="1" spc="1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está</a:t>
            </a:r>
            <a:r>
              <a:rPr sz="1200" b="1" spc="-40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sujeito</a:t>
            </a:r>
            <a:r>
              <a:rPr sz="1200" b="1" spc="-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a</a:t>
            </a:r>
            <a:r>
              <a:rPr sz="1200" b="1" spc="-5" dirty="0">
                <a:latin typeface="Arial Narrow"/>
                <a:cs typeface="Arial Narrow"/>
              </a:rPr>
              <a:t> </a:t>
            </a:r>
            <a:r>
              <a:rPr sz="1200" b="1" spc="-10" dirty="0">
                <a:latin typeface="Arial Narrow"/>
                <a:cs typeface="Arial Narrow"/>
              </a:rPr>
              <a:t>alterações.</a:t>
            </a:r>
            <a:r>
              <a:rPr sz="1200" b="1" spc="-40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Caso</a:t>
            </a:r>
            <a:r>
              <a:rPr sz="1200" b="1" spc="-30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ocorram</a:t>
            </a:r>
            <a:r>
              <a:rPr sz="1200" b="1" spc="-15" dirty="0">
                <a:latin typeface="Arial Narrow"/>
                <a:cs typeface="Arial Narrow"/>
              </a:rPr>
              <a:t> </a:t>
            </a:r>
            <a:r>
              <a:rPr sz="1200" b="1" spc="-10" dirty="0">
                <a:latin typeface="Arial Narrow"/>
                <a:cs typeface="Arial Narrow"/>
              </a:rPr>
              <a:t>mudanças, </a:t>
            </a:r>
            <a:r>
              <a:rPr sz="1200" b="1" dirty="0">
                <a:latin typeface="Arial Narrow"/>
                <a:cs typeface="Arial Narrow"/>
              </a:rPr>
              <a:t>a</a:t>
            </a:r>
            <a:r>
              <a:rPr sz="1200" b="1" spc="-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turma</a:t>
            </a:r>
            <a:r>
              <a:rPr sz="1200" b="1" spc="-2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será</a:t>
            </a:r>
            <a:r>
              <a:rPr sz="1200" b="1" spc="-2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informada da</a:t>
            </a:r>
            <a:r>
              <a:rPr sz="1200" b="1" spc="-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nova</a:t>
            </a:r>
            <a:r>
              <a:rPr sz="1200" b="1" spc="-2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versão</a:t>
            </a:r>
            <a:r>
              <a:rPr sz="1200" b="1" spc="-2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através</a:t>
            </a:r>
            <a:r>
              <a:rPr sz="1200" b="1" spc="-20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da</a:t>
            </a:r>
            <a:r>
              <a:rPr sz="1200" b="1" spc="-25" dirty="0">
                <a:latin typeface="Arial Narrow"/>
                <a:cs typeface="Arial Narrow"/>
              </a:rPr>
              <a:t> </a:t>
            </a:r>
            <a:r>
              <a:rPr sz="1200" b="1" spc="-10" dirty="0">
                <a:latin typeface="Arial Narrow"/>
                <a:cs typeface="Arial Narrow"/>
              </a:rPr>
              <a:t>coordenação</a:t>
            </a:r>
            <a:r>
              <a:rPr sz="1200" b="1" spc="-5" dirty="0">
                <a:latin typeface="Arial Narrow"/>
                <a:cs typeface="Arial Narrow"/>
              </a:rPr>
              <a:t> </a:t>
            </a:r>
            <a:r>
              <a:rPr sz="1200" b="1" dirty="0">
                <a:latin typeface="Arial Narrow"/>
                <a:cs typeface="Arial Narrow"/>
              </a:rPr>
              <a:t>do</a:t>
            </a:r>
            <a:r>
              <a:rPr sz="1200" b="1" spc="-25" dirty="0">
                <a:latin typeface="Arial Narrow"/>
                <a:cs typeface="Arial Narrow"/>
              </a:rPr>
              <a:t> </a:t>
            </a:r>
            <a:r>
              <a:rPr sz="1200" b="1" spc="-10" dirty="0">
                <a:latin typeface="Arial Narrow"/>
                <a:cs typeface="Arial Narrow"/>
              </a:rPr>
              <a:t>curso.</a:t>
            </a:r>
            <a:endParaRPr sz="1200" dirty="0">
              <a:latin typeface="Arial Narrow"/>
              <a:cs typeface="Arial Narrow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0" y="313761"/>
            <a:ext cx="1524000" cy="1157809"/>
          </a:xfrm>
          <a:prstGeom prst="rect">
            <a:avLst/>
          </a:prstGeom>
        </p:spPr>
      </p:pic>
      <p:graphicFrame>
        <p:nvGraphicFramePr>
          <p:cNvPr id="11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943653"/>
              </p:ext>
            </p:extLst>
          </p:nvPr>
        </p:nvGraphicFramePr>
        <p:xfrm>
          <a:off x="495300" y="1676400"/>
          <a:ext cx="11542109" cy="24551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348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531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531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531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531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5318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15318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15318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153180"/>
                <a:gridCol w="1153180"/>
              </a:tblGrid>
              <a:tr h="326880">
                <a:tc gridSpan="10">
                  <a:txBody>
                    <a:bodyPr/>
                    <a:lstStyle/>
                    <a:p>
                      <a:pPr marL="19050" marR="1778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lang="pt-BR" sz="1800" spc="-1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2027.2 – 2028.1</a:t>
                      </a:r>
                      <a:endParaRPr sz="1800" spc="-1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marL="19050" marR="1778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1800" spc="-1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9050" marR="1778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1800" spc="-1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36922"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01,02,03 e 04/09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15,16,17 e 18/09</a:t>
                      </a:r>
                    </a:p>
                    <a:p>
                      <a:pPr marR="24130"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3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06</a:t>
                      </a:r>
                      <a:r>
                        <a:rPr lang="pt-BR" sz="1100" b="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07, 08 e 09/10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13,14,15 e 16/10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20,21,22 e 23/10</a:t>
                      </a:r>
                      <a:endParaRPr sz="1100" b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996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03,04,05 e 06/11</a:t>
                      </a:r>
                    </a:p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10,11,12 e 13/11</a:t>
                      </a:r>
                    </a:p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17,18,19 e 20/11</a:t>
                      </a:r>
                      <a:endParaRPr lang="pt-BR" sz="1100" b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996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01,02,03 e 04/12</a:t>
                      </a:r>
                    </a:p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15,16,17 e 18/12</a:t>
                      </a:r>
                      <a:endParaRPr lang="pt-BR" sz="1100" b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996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06,07,08 e 09/01</a:t>
                      </a:r>
                    </a:p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12,13,14 e 15/01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003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02,03,04 e 05/02</a:t>
                      </a:r>
                    </a:p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16,17,18 e 19/02</a:t>
                      </a:r>
                    </a:p>
                    <a:p>
                      <a:pPr marL="177800" indent="0">
                        <a:lnSpc>
                          <a:spcPct val="100000"/>
                        </a:lnSpc>
                      </a:pPr>
                      <a:endParaRPr lang="en-US" sz="1300" b="0" dirty="0">
                        <a:solidFill>
                          <a:schemeClr val="tx1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0" marR="0" marT="1003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08,09,10 e 11/03</a:t>
                      </a:r>
                    </a:p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15,16,17 e 18/03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003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05,06,07 e 08/04</a:t>
                      </a:r>
                    </a:p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12,13,14 e 15/04</a:t>
                      </a:r>
                    </a:p>
                    <a:p>
                      <a:pPr marL="177800" indent="0" algn="ctr">
                        <a:lnSpc>
                          <a:spcPct val="100000"/>
                        </a:lnSpc>
                      </a:pPr>
                      <a:endParaRPr lang="en-US" sz="1300" b="0" dirty="0">
                        <a:solidFill>
                          <a:srgbClr val="FF0000"/>
                        </a:solidFill>
                        <a:latin typeface="Arial Narrow" pitchFamily="34" charset="0"/>
                        <a:cs typeface="Arial" pitchFamily="34" charset="0"/>
                      </a:endParaRPr>
                    </a:p>
                  </a:txBody>
                  <a:tcPr marL="0" marR="0" marT="1600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03,04,05 e 06/05</a:t>
                      </a:r>
                    </a:p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17,18,19 e 20/05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600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07,08,09 e 10/06</a:t>
                      </a:r>
                    </a:p>
                    <a:p>
                      <a:pPr marL="0" marR="12065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21,22,23 e 24/06</a:t>
                      </a:r>
                    </a:p>
                  </a:txBody>
                  <a:tcPr marL="0" marR="0" marT="1600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43339"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49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60h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493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60h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493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0881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Seminários Clínicos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Clínica II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Metodologia do Trabalho Cientifico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Téorico</a:t>
                      </a:r>
                      <a:r>
                        <a:rPr lang="pt-BR" sz="13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pt-BR" sz="13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Braquetes</a:t>
                      </a:r>
                      <a:r>
                        <a:rPr lang="pt-BR" sz="13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pt-BR" sz="13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Autoligáveis</a:t>
                      </a:r>
                      <a:r>
                        <a:rPr lang="pt-BR" sz="13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 e Sistema </a:t>
                      </a:r>
                      <a:r>
                        <a:rPr lang="pt-BR" sz="13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Autoligável</a:t>
                      </a:r>
                      <a:endParaRPr lang="pt-BR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Gestão Clínica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Ortodontia e Cirurgias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Contenção e Recidiva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Ortodontia e Harmonização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en-US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Tóxina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en-US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Botulínica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en-US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na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en-US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Ortodontia</a:t>
                      </a:r>
                      <a:endParaRPr lang="pt-BR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Reabsorções Dentárias</a:t>
                      </a:r>
                      <a:endParaRPr lang="pt-BR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383093"/>
              </p:ext>
            </p:extLst>
          </p:nvPr>
        </p:nvGraphicFramePr>
        <p:xfrm>
          <a:off x="481858" y="4343400"/>
          <a:ext cx="11553864" cy="1857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4233"/>
                <a:gridCol w="1444233"/>
                <a:gridCol w="1444233"/>
                <a:gridCol w="1444233"/>
                <a:gridCol w="1444233"/>
                <a:gridCol w="1444233"/>
                <a:gridCol w="1444233"/>
                <a:gridCol w="1444233"/>
              </a:tblGrid>
              <a:tr h="296006">
                <a:tc gridSpan="8">
                  <a:txBody>
                    <a:bodyPr/>
                    <a:lstStyle/>
                    <a:p>
                      <a:pPr marL="19050" marR="1778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spc="-10" dirty="0" smtClean="0">
                          <a:latin typeface="Arial" pitchFamily="34" charset="0"/>
                          <a:cs typeface="Arial" pitchFamily="34" charset="0"/>
                        </a:rPr>
                        <a:t>2028.2 -2029.1</a:t>
                      </a:r>
                      <a:endParaRPr lang="pt-BR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13080"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05,06,07 e 08/07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18,19,20 e 21/07</a:t>
                      </a:r>
                    </a:p>
                  </a:txBody>
                  <a:tcPr marL="0" marR="0" marT="160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03,04,05 e 06/08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16,17,18 e 19/08</a:t>
                      </a:r>
                    </a:p>
                  </a:txBody>
                  <a:tcPr marL="0" marR="0" marT="996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13,14,15 e 16/09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26,27,28 e 29/09</a:t>
                      </a:r>
                    </a:p>
                  </a:txBody>
                  <a:tcPr marL="0" marR="0" marT="996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04,05,06 e 07/10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18,19,20 e 21/10</a:t>
                      </a:r>
                    </a:p>
                  </a:txBody>
                  <a:tcPr marL="0" marR="0" marT="996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77800" algn="l"/>
                        </a:tabLst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08,09,10 e 11/11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77800" algn="l"/>
                        </a:tabLst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22,23,24 e 25/11</a:t>
                      </a:r>
                    </a:p>
                  </a:txBody>
                  <a:tcPr marL="0" marR="0" marT="1003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77800" algn="l"/>
                        </a:tabLst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06,07,08 e 09/12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77800" algn="l"/>
                        </a:tabLst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13,14,15 e 16/12</a:t>
                      </a:r>
                    </a:p>
                  </a:txBody>
                  <a:tcPr marL="0" marR="0" marT="1003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77800" algn="l"/>
                        </a:tabLst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03,04,05 e 06/01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77800" algn="l"/>
                        </a:tabLst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10,11,12 e 13/01</a:t>
                      </a:r>
                    </a:p>
                    <a:p>
                      <a:pPr marL="0" marR="12065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77800" algn="l"/>
                        </a:tabLst>
                      </a:pPr>
                      <a:r>
                        <a:rPr lang="pt-BR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17,18,19 e 20/01</a:t>
                      </a:r>
                    </a:p>
                  </a:txBody>
                  <a:tcPr marL="0" marR="0" marT="1003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spc="-1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20/09/2028 a 20/01/2029</a:t>
                      </a:r>
                      <a:endParaRPr lang="pt-BR" sz="1300" b="0" spc="-1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600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1790"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493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493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60h </a:t>
                      </a:r>
                      <a:r>
                        <a:rPr kumimoji="0" lang="pt-BR" sz="11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PRESENCIAL</a:t>
                      </a:r>
                      <a:endParaRPr kumimoji="0" lang="pt-BR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89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11366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Placa Lábio Ativa –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PLA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i="0" u="none" strike="noStrike" noProof="0" dirty="0" err="1" smtClean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Archform</a:t>
                      </a:r>
                      <a:r>
                        <a:rPr lang="pt-BR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 Planejamento In Office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Assimetrias Faciais </a:t>
                      </a:r>
                      <a:endParaRPr lang="pt-BR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Assimetrias Faciais II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Ortodontia e a Reabilitação Oral</a:t>
                      </a:r>
                    </a:p>
                    <a:p>
                      <a:pPr algn="ctr" fontAlgn="b"/>
                      <a:endParaRPr lang="pt-BR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</a:rPr>
                        <a:t>Ortodontia: casos complexos</a:t>
                      </a:r>
                    </a:p>
                    <a:p>
                      <a:pPr algn="ctr" fontAlgn="b"/>
                      <a:endParaRPr lang="pt-BR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Clinica III</a:t>
                      </a:r>
                    </a:p>
                    <a:p>
                      <a:pPr algn="ctr" fontAlgn="ctr"/>
                      <a:endParaRPr lang="pt-BR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+mn-cs"/>
                        </a:rPr>
                        <a:t>Trabalho de Conclusão de Curso</a:t>
                      </a:r>
                    </a:p>
                    <a:p>
                      <a:pPr algn="ctr" fontAlgn="ctr"/>
                      <a:endParaRPr lang="pt-BR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2" name="object 2"/>
          <p:cNvSpPr txBox="1"/>
          <p:nvPr/>
        </p:nvSpPr>
        <p:spPr>
          <a:xfrm>
            <a:off x="283316" y="6781800"/>
            <a:ext cx="4936384" cy="1912062"/>
          </a:xfrm>
          <a:prstGeom prst="rect">
            <a:avLst/>
          </a:prstGeom>
          <a:solidFill>
            <a:srgbClr val="FDF8BD"/>
          </a:solidFill>
        </p:spPr>
        <p:txBody>
          <a:bodyPr vert="horz" wrap="square" lIns="0" tIns="44450" rIns="0" bIns="0" rtlCol="0">
            <a:spAutoFit/>
          </a:bodyPr>
          <a:lstStyle/>
          <a:p>
            <a:pPr marL="607695" marR="506095" indent="-94615">
              <a:lnSpc>
                <a:spcPct val="100000"/>
              </a:lnSpc>
              <a:spcBef>
                <a:spcPts val="350"/>
              </a:spcBef>
            </a:pPr>
            <a:r>
              <a:rPr sz="1200" b="1" i="1" u="sng" dirty="0"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Horários</a:t>
            </a:r>
            <a:r>
              <a:rPr sz="1200" b="1" i="1" u="sng" spc="-30" dirty="0"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 </a:t>
            </a:r>
            <a:r>
              <a:rPr sz="1200" b="1" i="1" u="sng" dirty="0"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das</a:t>
            </a:r>
            <a:r>
              <a:rPr sz="1200" b="1" i="1" u="sng" spc="-25" dirty="0"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 </a:t>
            </a:r>
            <a:r>
              <a:rPr sz="1200" b="1" i="1" u="sng" spc="-10" dirty="0">
                <a:uFill>
                  <a:solidFill>
                    <a:srgbClr val="FFFFFF"/>
                  </a:solidFill>
                </a:uFill>
                <a:latin typeface="Arial Narrow"/>
                <a:cs typeface="Arial Narrow"/>
              </a:rPr>
              <a:t>disciplinas</a:t>
            </a:r>
            <a:r>
              <a:rPr sz="1200" b="1" i="1" spc="-10" dirty="0">
                <a:latin typeface="Arial Narrow"/>
                <a:cs typeface="Arial Narrow"/>
              </a:rPr>
              <a:t>:</a:t>
            </a:r>
            <a:r>
              <a:rPr sz="1200" b="1" i="1" spc="5" dirty="0">
                <a:latin typeface="Arial Narrow"/>
                <a:cs typeface="Arial Narrow"/>
              </a:rPr>
              <a:t> </a:t>
            </a:r>
            <a:r>
              <a:rPr lang="pt-BR" sz="1200" b="1" i="1" spc="-10" dirty="0" smtClean="0">
                <a:latin typeface="Arial Narrow"/>
                <a:cs typeface="Arial Narrow"/>
              </a:rPr>
              <a:t>QUINZENAL</a:t>
            </a:r>
            <a:br>
              <a:rPr lang="pt-BR" sz="1200" b="1" i="1" spc="-10" dirty="0" smtClean="0">
                <a:latin typeface="Arial Narrow"/>
                <a:cs typeface="Arial Narrow"/>
              </a:rPr>
            </a:br>
            <a:r>
              <a:rPr lang="pt-BR" sz="1200" i="1" dirty="0" smtClean="0">
                <a:solidFill>
                  <a:srgbClr val="FF0000"/>
                </a:solidFill>
                <a:latin typeface="Arial Narrow"/>
                <a:cs typeface="Arial Narrow"/>
              </a:rPr>
              <a:t>Quarta </a:t>
            </a: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Feira:  13:30 às 17:30, EF Tarde (Teórica) e 18:00 às 22:00 (</a:t>
            </a:r>
            <a:r>
              <a:rPr lang="pt-BR" sz="1200" i="1" dirty="0" err="1">
                <a:solidFill>
                  <a:srgbClr val="FF0000"/>
                </a:solidFill>
                <a:latin typeface="Arial Narrow"/>
                <a:cs typeface="Arial Narrow"/>
              </a:rPr>
              <a:t>Lab</a:t>
            </a: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/Teórica ou Clínica)</a:t>
            </a:r>
          </a:p>
          <a:p>
            <a:pPr marL="607695" marR="506095" indent="-94615">
              <a:spcBef>
                <a:spcPts val="350"/>
              </a:spcBef>
            </a:pP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Quinta Feira: EF Tarde (Teórica) e 18:00 às 22:00 (</a:t>
            </a:r>
            <a:r>
              <a:rPr lang="pt-BR" sz="1200" i="1" dirty="0" err="1">
                <a:solidFill>
                  <a:srgbClr val="FF0000"/>
                </a:solidFill>
                <a:latin typeface="Arial Narrow"/>
                <a:cs typeface="Arial Narrow"/>
              </a:rPr>
              <a:t>Lab</a:t>
            </a: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/Teórica ou Clínica)</a:t>
            </a:r>
          </a:p>
          <a:p>
            <a:pPr marL="607695" marR="506095" indent="-94615">
              <a:spcBef>
                <a:spcPts val="350"/>
              </a:spcBef>
            </a:pP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Sexta feira: 13h30 às 17h30 (Teórica) – EF Tarde (</a:t>
            </a:r>
            <a:r>
              <a:rPr lang="pt-BR" sz="1200" i="1" dirty="0" err="1">
                <a:solidFill>
                  <a:srgbClr val="FF0000"/>
                </a:solidFill>
                <a:latin typeface="Arial Narrow"/>
                <a:cs typeface="Arial Narrow"/>
              </a:rPr>
              <a:t>Lab</a:t>
            </a: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) 18h às 22h (</a:t>
            </a:r>
            <a:r>
              <a:rPr lang="pt-BR" sz="1200" i="1" dirty="0" err="1">
                <a:solidFill>
                  <a:srgbClr val="FF0000"/>
                </a:solidFill>
                <a:latin typeface="Arial Narrow"/>
                <a:cs typeface="Arial Narrow"/>
              </a:rPr>
              <a:t>Lab</a:t>
            </a: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/</a:t>
            </a:r>
            <a:r>
              <a:rPr lang="pt-BR" sz="1200" i="1" dirty="0" err="1">
                <a:solidFill>
                  <a:srgbClr val="FF0000"/>
                </a:solidFill>
                <a:latin typeface="Arial Narrow"/>
                <a:cs typeface="Arial Narrow"/>
              </a:rPr>
              <a:t>Clin</a:t>
            </a: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)</a:t>
            </a:r>
          </a:p>
          <a:p>
            <a:pPr marL="607695" marR="506095" indent="-94615">
              <a:spcBef>
                <a:spcPts val="350"/>
              </a:spcBef>
            </a:pP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Sábado: 08h às 12h – 13h30 às 17h30 (</a:t>
            </a:r>
            <a:r>
              <a:rPr lang="pt-BR" sz="1200" i="1" dirty="0" err="1">
                <a:solidFill>
                  <a:srgbClr val="FF0000"/>
                </a:solidFill>
                <a:latin typeface="Arial Narrow"/>
                <a:cs typeface="Arial Narrow"/>
              </a:rPr>
              <a:t>Lab</a:t>
            </a: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/</a:t>
            </a:r>
            <a:r>
              <a:rPr lang="pt-BR" sz="1200" i="1" dirty="0" err="1">
                <a:solidFill>
                  <a:srgbClr val="FF0000"/>
                </a:solidFill>
                <a:latin typeface="Arial Narrow"/>
                <a:cs typeface="Arial Narrow"/>
              </a:rPr>
              <a:t>Clin</a:t>
            </a:r>
            <a:r>
              <a:rPr lang="pt-BR" sz="1200" i="1" dirty="0">
                <a:solidFill>
                  <a:srgbClr val="FF0000"/>
                </a:solidFill>
                <a:latin typeface="Arial Narrow"/>
                <a:cs typeface="Arial Narrow"/>
              </a:rPr>
              <a:t>)</a:t>
            </a:r>
          </a:p>
          <a:p>
            <a:pPr marL="607695" marR="506095" indent="-94615">
              <a:lnSpc>
                <a:spcPct val="100000"/>
              </a:lnSpc>
              <a:spcBef>
                <a:spcPts val="350"/>
              </a:spcBef>
            </a:pPr>
            <a:endParaRPr sz="1200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5230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1335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3491</TotalTime>
  <Words>602</Words>
  <Application>Microsoft Office PowerPoint</Application>
  <PresentationFormat>Personalizar</PresentationFormat>
  <Paragraphs>185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Office Theme</vt:lpstr>
      <vt:lpstr>Pós-Graduação Lato Sensu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Pós-Graduação Lato Sensu</dc:title>
  <dc:creator>KAROLINA BARBOSA DE ABREU</dc:creator>
  <cp:lastModifiedBy>DANIELLE RIBEIRO L SOARES</cp:lastModifiedBy>
  <cp:revision>123</cp:revision>
  <dcterms:created xsi:type="dcterms:W3CDTF">2025-02-06T13:03:21Z</dcterms:created>
  <dcterms:modified xsi:type="dcterms:W3CDTF">2025-10-28T11:30:17Z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2025-01-30T00:00:00Z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2025-02-06T00:00:00Z</vt:filetime>
  </property>
  <property fmtid="{D5CDD505-2E9C-101B-9397-08002B2CF9AE}" pid="5" name="Producer">
    <vt:lpwstr>www.ilovepdf.com</vt:lpwstr>
  </property>
</Properties>
</file>