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2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B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552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2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1827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Modelo de e-póster do VI Encontro Internacional de Enfermagem — 16:9 horizontal (33,87 x 19,05 cm). Leitura da esquerda para a direita: linha 1 (introdução, objetivos, metodologia), linha 2 (resultados e discussão, com igual espaço) e linha 3 (conclusões, como ideia final a toda a largura). As referências ficam numa caixa quadrada ao lado das conclusões, reservada ao código QR. Substituir os textos em itálico cinzento e inserir a figura principal na área tracejada dos resultados.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rochura/ep/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" y="146304"/>
            <a:ext cx="877824" cy="8778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53312" y="182880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62D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</a:t>
            </a:r>
            <a:r>
              <a:rPr lang="en-US" sz="2200" dirty="0">
                <a:solidFill>
                  <a:srgbClr val="232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ENCONTRO INTERNACIONAL DE </a:t>
            </a:r>
            <a:r>
              <a:rPr lang="en-US" sz="2200" b="1" dirty="0">
                <a:solidFill>
                  <a:srgbClr val="962D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ENFERMAGEM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353312" y="530352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TECNOLOGIA E INOVAÇÃO </a:t>
            </a:r>
            <a:r>
              <a:rPr lang="en-US" sz="1350" dirty="0">
                <a:solidFill>
                  <a:srgbClr val="232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 </a:t>
            </a:r>
            <a:r>
              <a:rPr lang="en-US" sz="1350" b="1" dirty="0">
                <a:solidFill>
                  <a:srgbClr val="962D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ANOS </a:t>
            </a:r>
            <a:r>
              <a:rPr lang="en-US" sz="1350" dirty="0">
                <a:solidFill>
                  <a:srgbClr val="232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CARTA DE OTTAWA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1353312" y="841248"/>
            <a:ext cx="2413559" cy="310896"/>
          </a:xfrm>
          <a:prstGeom prst="roundRect">
            <a:avLst>
              <a:gd name="adj" fmla="val 50000"/>
            </a:avLst>
          </a:prstGeom>
          <a:solidFill>
            <a:srgbClr val="FFFFFF">
              <a:alpha val="88000"/>
            </a:srgbClr>
          </a:solidFill>
          <a:ln w="6350">
            <a:solidFill>
              <a:srgbClr val="E3E9EB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3"/>
          <p:cNvSpPr/>
          <p:nvPr/>
        </p:nvSpPr>
        <p:spPr>
          <a:xfrm>
            <a:off x="1874063" y="841248"/>
            <a:ext cx="17190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962D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e 4 de dezembro de 2026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3913175" y="841248"/>
            <a:ext cx="5301600" cy="310896"/>
          </a:xfrm>
          <a:prstGeom prst="roundRect">
            <a:avLst>
              <a:gd name="adj" fmla="val 50000"/>
            </a:avLst>
          </a:prstGeom>
          <a:solidFill>
            <a:srgbClr val="FFFFFF">
              <a:alpha val="88000"/>
            </a:srgbClr>
          </a:solidFill>
          <a:ln w="6350">
            <a:solidFill>
              <a:srgbClr val="E3E9EB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5"/>
          <p:cNvSpPr/>
          <p:nvPr/>
        </p:nvSpPr>
        <p:spPr>
          <a:xfrm>
            <a:off x="4433926" y="841248"/>
            <a:ext cx="460711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32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Escola Superior de Saúde da Universidade Politécnica de Viana do Castelo</a:t>
            </a:r>
            <a:endParaRPr lang="en-US" sz="1050" dirty="0"/>
          </a:p>
        </p:txBody>
      </p:sp>
      <p:sp>
        <p:nvSpPr>
          <p:cNvPr id="11" name="Shape 6"/>
          <p:cNvSpPr/>
          <p:nvPr/>
        </p:nvSpPr>
        <p:spPr>
          <a:xfrm>
            <a:off x="9347200" y="838200"/>
            <a:ext cx="2451100" cy="304800"/>
          </a:xfrm>
          <a:prstGeom prst="roundRect">
            <a:avLst>
              <a:gd name="adj" fmla="val 50000"/>
            </a:avLst>
          </a:prstGeom>
          <a:solidFill>
            <a:srgbClr val="FFFFFF">
              <a:alpha val="90000"/>
            </a:srgbClr>
          </a:solidFill>
          <a:ln w="9525">
            <a:solidFill>
              <a:srgbClr val="E3E9EB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7"/>
          <p:cNvSpPr/>
          <p:nvPr/>
        </p:nvSpPr>
        <p:spPr>
          <a:xfrm>
            <a:off x="9867900" y="838200"/>
            <a:ext cx="1841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Eixo temático  </a:t>
            </a:r>
            <a:r>
              <a:rPr lang="en-US" sz="1100" dirty="0">
                <a:solidFill>
                  <a:srgbClr val="4E5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n.º ______</a:t>
            </a:r>
            <a:endParaRPr lang="en-US" sz="1100" dirty="0"/>
          </a:p>
        </p:txBody>
      </p:sp>
      <p:sp>
        <p:nvSpPr>
          <p:cNvPr id="14" name="Shape 8"/>
          <p:cNvSpPr/>
          <p:nvPr/>
        </p:nvSpPr>
        <p:spPr>
          <a:xfrm>
            <a:off x="384048" y="1280160"/>
            <a:ext cx="11423599" cy="921600"/>
          </a:xfrm>
          <a:prstGeom prst="roundRect">
            <a:avLst>
              <a:gd name="adj" fmla="val 16364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1E7E9"/>
            </a:solidFill>
            <a:prstDash val="solid"/>
          </a:ln>
          <a:effectLst>
            <a:outerShdw blurRad="152400" dist="38100" dir="5400000" algn="bl" rotWithShape="0">
              <a:srgbClr val="2A3B33">
                <a:alpha val="11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5" name="Text 9"/>
          <p:cNvSpPr/>
          <p:nvPr/>
        </p:nvSpPr>
        <p:spPr>
          <a:xfrm>
            <a:off x="548640" y="1316736"/>
            <a:ext cx="1109441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962D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TÍTULO DO TRABALHO</a:t>
            </a:r>
            <a:endParaRPr lang="en-US" sz="2500" dirty="0"/>
          </a:p>
        </p:txBody>
      </p:sp>
      <p:sp>
        <p:nvSpPr>
          <p:cNvPr id="16" name="Text 10"/>
          <p:cNvSpPr/>
          <p:nvPr/>
        </p:nvSpPr>
        <p:spPr>
          <a:xfrm>
            <a:off x="548640" y="1719072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Autores:  </a:t>
            </a:r>
            <a:r>
              <a:rPr lang="en-US" sz="1200" dirty="0">
                <a:solidFill>
                  <a:srgbClr val="232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 Sobrenome¹;  Nome Sobrenome²;  Nome Sobrenome¹</a:t>
            </a:r>
            <a:endParaRPr lang="en-US" sz="1200" dirty="0"/>
          </a:p>
        </p:txBody>
      </p:sp>
      <p:sp>
        <p:nvSpPr>
          <p:cNvPr id="17" name="Text 11"/>
          <p:cNvSpPr/>
          <p:nvPr/>
        </p:nvSpPr>
        <p:spPr>
          <a:xfrm>
            <a:off x="548640" y="1947672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Afiliações:  </a:t>
            </a:r>
            <a:r>
              <a:rPr lang="en-US" sz="1050" dirty="0">
                <a:solidFill>
                  <a:srgbClr val="4E5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¹Instituição, Cidade, País;  ²Instituição, Cidade, País</a:t>
            </a:r>
            <a:r>
              <a:rPr lang="en-US" sz="1050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</a:t>
            </a:r>
            <a:r>
              <a:rPr lang="en-US" sz="10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4E5A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email@instituicao.pt</a:t>
            </a:r>
            <a:endParaRPr lang="en-US" sz="1050" dirty="0"/>
          </a:p>
        </p:txBody>
      </p:sp>
      <p:sp>
        <p:nvSpPr>
          <p:cNvPr id="18" name="Shape 12"/>
          <p:cNvSpPr/>
          <p:nvPr/>
        </p:nvSpPr>
        <p:spPr>
          <a:xfrm>
            <a:off x="381000" y="2336800"/>
            <a:ext cx="3712633" cy="939800"/>
          </a:xfrm>
          <a:prstGeom prst="roundRect">
            <a:avLst>
              <a:gd name="adj" fmla="val 16000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1E7E9"/>
            </a:solidFill>
            <a:prstDash val="solid"/>
          </a:ln>
          <a:effectLst>
            <a:outerShdw blurRad="127000" dist="38100" dir="5400000" algn="bl" rotWithShape="0">
              <a:srgbClr val="2A3B33">
                <a:alpha val="10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22" name="Text 15"/>
          <p:cNvSpPr/>
          <p:nvPr/>
        </p:nvSpPr>
        <p:spPr>
          <a:xfrm>
            <a:off x="783336" y="2423668"/>
            <a:ext cx="288967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INTRODUÇÃO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3773339" y="2455418"/>
            <a:ext cx="165100" cy="165100"/>
          </a:xfrm>
          <a:prstGeom prst="ellipse">
            <a:avLst/>
          </a:prstGeom>
          <a:noFill/>
          <a:ln w="12700">
            <a:solidFill>
              <a:srgbClr val="114D2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4" name="Text 17"/>
          <p:cNvSpPr/>
          <p:nvPr/>
        </p:nvSpPr>
        <p:spPr>
          <a:xfrm>
            <a:off x="3773339" y="2455418"/>
            <a:ext cx="1651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50" dirty="0"/>
          </a:p>
        </p:txBody>
      </p:sp>
      <p:sp>
        <p:nvSpPr>
          <p:cNvPr id="25" name="Text 18"/>
          <p:cNvSpPr/>
          <p:nvPr/>
        </p:nvSpPr>
        <p:spPr>
          <a:xfrm>
            <a:off x="545592" y="2812288"/>
            <a:ext cx="3383449" cy="388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Enquadramento teórico e justificação do estudo. Problema, relevância para a prática e lacuna de conhecimento.</a:t>
            </a:r>
            <a:endParaRPr lang="en-US" sz="1000" dirty="0"/>
          </a:p>
        </p:txBody>
      </p:sp>
      <p:sp>
        <p:nvSpPr>
          <p:cNvPr id="26" name="Shape 19"/>
          <p:cNvSpPr/>
          <p:nvPr/>
        </p:nvSpPr>
        <p:spPr>
          <a:xfrm>
            <a:off x="4233333" y="2336800"/>
            <a:ext cx="3712633" cy="939800"/>
          </a:xfrm>
          <a:prstGeom prst="roundRect">
            <a:avLst>
              <a:gd name="adj" fmla="val 16000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1E7E9"/>
            </a:solidFill>
            <a:prstDash val="solid"/>
          </a:ln>
          <a:effectLst>
            <a:outerShdw blurRad="127000" dist="38100" dir="5400000" algn="bl" rotWithShape="0">
              <a:srgbClr val="2A3B33">
                <a:alpha val="10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30" name="Text 22"/>
          <p:cNvSpPr/>
          <p:nvPr/>
        </p:nvSpPr>
        <p:spPr>
          <a:xfrm>
            <a:off x="4635669" y="2423668"/>
            <a:ext cx="288967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000" dirty="0"/>
          </a:p>
        </p:txBody>
      </p:sp>
      <p:sp>
        <p:nvSpPr>
          <p:cNvPr id="31" name="Shape 23"/>
          <p:cNvSpPr/>
          <p:nvPr/>
        </p:nvSpPr>
        <p:spPr>
          <a:xfrm>
            <a:off x="7625672" y="2455418"/>
            <a:ext cx="165100" cy="165100"/>
          </a:xfrm>
          <a:prstGeom prst="ellipse">
            <a:avLst/>
          </a:prstGeom>
          <a:noFill/>
          <a:ln w="12700">
            <a:solidFill>
              <a:srgbClr val="114D2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2" name="Text 24"/>
          <p:cNvSpPr/>
          <p:nvPr/>
        </p:nvSpPr>
        <p:spPr>
          <a:xfrm>
            <a:off x="7625672" y="2455418"/>
            <a:ext cx="1651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50" dirty="0"/>
          </a:p>
        </p:txBody>
      </p:sp>
      <p:sp>
        <p:nvSpPr>
          <p:cNvPr id="33" name="Text 25"/>
          <p:cNvSpPr/>
          <p:nvPr/>
        </p:nvSpPr>
        <p:spPr>
          <a:xfrm>
            <a:off x="4397925" y="2812288"/>
            <a:ext cx="3383449" cy="388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Objetivo geral e, quando aplicável, objetivos específicos. Uma a duas frases.</a:t>
            </a:r>
            <a:endParaRPr lang="en-US" sz="1000" dirty="0"/>
          </a:p>
        </p:txBody>
      </p:sp>
      <p:sp>
        <p:nvSpPr>
          <p:cNvPr id="34" name="Shape 26"/>
          <p:cNvSpPr/>
          <p:nvPr/>
        </p:nvSpPr>
        <p:spPr>
          <a:xfrm>
            <a:off x="8085666" y="2336800"/>
            <a:ext cx="3712633" cy="939800"/>
          </a:xfrm>
          <a:prstGeom prst="roundRect">
            <a:avLst>
              <a:gd name="adj" fmla="val 16000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1E7E9"/>
            </a:solidFill>
            <a:prstDash val="solid"/>
          </a:ln>
          <a:effectLst>
            <a:outerShdw blurRad="127000" dist="38100" dir="5400000" algn="bl" rotWithShape="0">
              <a:srgbClr val="2A3B33">
                <a:alpha val="10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38" name="Text 29"/>
          <p:cNvSpPr/>
          <p:nvPr/>
        </p:nvSpPr>
        <p:spPr>
          <a:xfrm>
            <a:off x="8488002" y="2423668"/>
            <a:ext cx="288967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</a:t>
            </a:r>
            <a:endParaRPr lang="en-US" sz="1000" dirty="0"/>
          </a:p>
        </p:txBody>
      </p:sp>
      <p:sp>
        <p:nvSpPr>
          <p:cNvPr id="39" name="Shape 30"/>
          <p:cNvSpPr/>
          <p:nvPr/>
        </p:nvSpPr>
        <p:spPr>
          <a:xfrm>
            <a:off x="11478006" y="2455418"/>
            <a:ext cx="165100" cy="165100"/>
          </a:xfrm>
          <a:prstGeom prst="ellipse">
            <a:avLst/>
          </a:prstGeom>
          <a:noFill/>
          <a:ln w="12700">
            <a:solidFill>
              <a:srgbClr val="114D2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0" name="Text 31"/>
          <p:cNvSpPr/>
          <p:nvPr/>
        </p:nvSpPr>
        <p:spPr>
          <a:xfrm>
            <a:off x="11478006" y="2455418"/>
            <a:ext cx="1651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50" dirty="0"/>
          </a:p>
        </p:txBody>
      </p:sp>
      <p:sp>
        <p:nvSpPr>
          <p:cNvPr id="41" name="Text 32"/>
          <p:cNvSpPr/>
          <p:nvPr/>
        </p:nvSpPr>
        <p:spPr>
          <a:xfrm>
            <a:off x="8250258" y="2812288"/>
            <a:ext cx="3383449" cy="388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Tipo de estudo, população e amostra, contexto, instrumentos, procedimentos, análise dos dados e considerações éticas.</a:t>
            </a:r>
            <a:endParaRPr lang="en-US" sz="1000" dirty="0"/>
          </a:p>
        </p:txBody>
      </p:sp>
      <p:sp>
        <p:nvSpPr>
          <p:cNvPr id="42" name="Shape 33"/>
          <p:cNvSpPr/>
          <p:nvPr/>
        </p:nvSpPr>
        <p:spPr>
          <a:xfrm>
            <a:off x="381000" y="3416300"/>
            <a:ext cx="7564966" cy="1828800"/>
          </a:xfrm>
          <a:prstGeom prst="roundRect">
            <a:avLst>
              <a:gd name="adj" fmla="val 10526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1E7E9"/>
            </a:solidFill>
            <a:prstDash val="solid"/>
          </a:ln>
          <a:effectLst>
            <a:outerShdw blurRad="127000" dist="38100" dir="5400000" algn="bl" rotWithShape="0">
              <a:srgbClr val="2A3B33">
                <a:alpha val="10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46" name="Text 36"/>
          <p:cNvSpPr/>
          <p:nvPr/>
        </p:nvSpPr>
        <p:spPr>
          <a:xfrm>
            <a:off x="783336" y="3503168"/>
            <a:ext cx="674200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RESULTADOS</a:t>
            </a:r>
            <a:endParaRPr lang="en-US" sz="1000" dirty="0"/>
          </a:p>
        </p:txBody>
      </p:sp>
      <p:sp>
        <p:nvSpPr>
          <p:cNvPr id="47" name="Shape 37"/>
          <p:cNvSpPr/>
          <p:nvPr/>
        </p:nvSpPr>
        <p:spPr>
          <a:xfrm>
            <a:off x="7625672" y="3534918"/>
            <a:ext cx="165100" cy="165100"/>
          </a:xfrm>
          <a:prstGeom prst="ellipse">
            <a:avLst/>
          </a:prstGeom>
          <a:noFill/>
          <a:ln w="12700">
            <a:solidFill>
              <a:srgbClr val="114D2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8" name="Text 38"/>
          <p:cNvSpPr/>
          <p:nvPr/>
        </p:nvSpPr>
        <p:spPr>
          <a:xfrm>
            <a:off x="7625672" y="3534918"/>
            <a:ext cx="1651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50" dirty="0"/>
          </a:p>
        </p:txBody>
      </p:sp>
      <p:sp>
        <p:nvSpPr>
          <p:cNvPr id="49" name="Text 39"/>
          <p:cNvSpPr/>
          <p:nvPr/>
        </p:nvSpPr>
        <p:spPr>
          <a:xfrm>
            <a:off x="545592" y="3891788"/>
            <a:ext cx="7235782" cy="1099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Principais achados. Privilegiar tabelas, gráficos ou figuras em vez de texto corrido.</a:t>
            </a:r>
            <a:endParaRPr lang="en-US" sz="1000" dirty="0"/>
          </a:p>
        </p:txBody>
      </p:sp>
      <p:sp>
        <p:nvSpPr>
          <p:cNvPr id="50" name="Shape 40"/>
          <p:cNvSpPr/>
          <p:nvPr/>
        </p:nvSpPr>
        <p:spPr>
          <a:xfrm>
            <a:off x="545592" y="4111243"/>
            <a:ext cx="7235782" cy="1006856"/>
          </a:xfrm>
          <a:prstGeom prst="roundRect">
            <a:avLst>
              <a:gd name="adj" fmla="val 20000"/>
            </a:avLst>
          </a:prstGeom>
          <a:solidFill>
            <a:srgbClr val="F4F7F8"/>
          </a:solidFill>
          <a:ln w="12700">
            <a:solidFill>
              <a:srgbClr val="C9D6CD"/>
            </a:solidFill>
            <a:prstDash val="dash"/>
          </a:ln>
        </p:spPr>
        <p:txBody>
          <a:bodyPr/>
          <a:lstStyle/>
          <a:p>
            <a:endParaRPr lang="pt-PT"/>
          </a:p>
        </p:txBody>
      </p:sp>
      <p:sp>
        <p:nvSpPr>
          <p:cNvPr id="52" name="Text 41"/>
          <p:cNvSpPr/>
          <p:nvPr/>
        </p:nvSpPr>
        <p:spPr>
          <a:xfrm>
            <a:off x="545592" y="4873244"/>
            <a:ext cx="723578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96A2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Inserir aqui o gráfico, a tabela ou a figura principal</a:t>
            </a:r>
            <a:endParaRPr lang="en-US" sz="1000" dirty="0"/>
          </a:p>
        </p:txBody>
      </p:sp>
      <p:sp>
        <p:nvSpPr>
          <p:cNvPr id="53" name="Shape 42"/>
          <p:cNvSpPr/>
          <p:nvPr/>
        </p:nvSpPr>
        <p:spPr>
          <a:xfrm>
            <a:off x="8085666" y="3416300"/>
            <a:ext cx="3712633" cy="1828800"/>
          </a:xfrm>
          <a:prstGeom prst="roundRect">
            <a:avLst>
              <a:gd name="adj" fmla="val 10526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1E7E9"/>
            </a:solidFill>
            <a:prstDash val="solid"/>
          </a:ln>
          <a:effectLst>
            <a:outerShdw blurRad="127000" dist="38100" dir="5400000" algn="bl" rotWithShape="0">
              <a:srgbClr val="2A3B33">
                <a:alpha val="10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57" name="Text 45"/>
          <p:cNvSpPr/>
          <p:nvPr/>
        </p:nvSpPr>
        <p:spPr>
          <a:xfrm>
            <a:off x="8488001" y="3503168"/>
            <a:ext cx="288967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DISCUSSÃO</a:t>
            </a:r>
            <a:endParaRPr lang="en-US" sz="1000" dirty="0"/>
          </a:p>
        </p:txBody>
      </p:sp>
      <p:sp>
        <p:nvSpPr>
          <p:cNvPr id="58" name="Shape 46"/>
          <p:cNvSpPr/>
          <p:nvPr/>
        </p:nvSpPr>
        <p:spPr>
          <a:xfrm>
            <a:off x="11478004" y="3534918"/>
            <a:ext cx="165100" cy="165100"/>
          </a:xfrm>
          <a:prstGeom prst="ellipse">
            <a:avLst/>
          </a:prstGeom>
          <a:noFill/>
          <a:ln w="12700">
            <a:solidFill>
              <a:srgbClr val="114D2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59" name="Text 47"/>
          <p:cNvSpPr/>
          <p:nvPr/>
        </p:nvSpPr>
        <p:spPr>
          <a:xfrm>
            <a:off x="11478004" y="3534918"/>
            <a:ext cx="1651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50" dirty="0"/>
          </a:p>
        </p:txBody>
      </p:sp>
      <p:sp>
        <p:nvSpPr>
          <p:cNvPr id="60" name="Text 48"/>
          <p:cNvSpPr/>
          <p:nvPr/>
        </p:nvSpPr>
        <p:spPr>
          <a:xfrm>
            <a:off x="8250257" y="3891788"/>
            <a:ext cx="3383449" cy="1277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dos resultados à luz da evidência existente. Contributo para o conhecimento, aplicabilidade à prática e limitações do estudo.</a:t>
            </a:r>
            <a:endParaRPr lang="en-US" sz="1000" dirty="0"/>
          </a:p>
        </p:txBody>
      </p:sp>
      <p:sp>
        <p:nvSpPr>
          <p:cNvPr id="61" name="Shape 49"/>
          <p:cNvSpPr/>
          <p:nvPr/>
        </p:nvSpPr>
        <p:spPr>
          <a:xfrm>
            <a:off x="381000" y="5384800"/>
            <a:ext cx="11417300" cy="838200"/>
          </a:xfrm>
          <a:prstGeom prst="roundRect">
            <a:avLst>
              <a:gd name="adj" fmla="val 13115"/>
            </a:avLst>
          </a:prstGeom>
          <a:solidFill>
            <a:srgbClr val="FFFFFF">
              <a:alpha val="96000"/>
            </a:srgbClr>
          </a:solidFill>
          <a:ln w="9525">
            <a:solidFill>
              <a:srgbClr val="E1E7E9"/>
            </a:solidFill>
            <a:prstDash val="solid"/>
          </a:ln>
          <a:effectLst>
            <a:outerShdw blurRad="127000" dist="38100" dir="5400000" algn="bl" rotWithShape="0">
              <a:srgbClr val="2A3B33">
                <a:alpha val="10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65" name="Text 52"/>
          <p:cNvSpPr/>
          <p:nvPr/>
        </p:nvSpPr>
        <p:spPr>
          <a:xfrm>
            <a:off x="787400" y="5481828"/>
            <a:ext cx="381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20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CONCLUSÕES</a:t>
            </a:r>
            <a:endParaRPr lang="en-US" sz="1000" dirty="0"/>
          </a:p>
        </p:txBody>
      </p:sp>
      <p:sp>
        <p:nvSpPr>
          <p:cNvPr id="66" name="Shape 53"/>
          <p:cNvSpPr/>
          <p:nvPr/>
        </p:nvSpPr>
        <p:spPr>
          <a:xfrm>
            <a:off x="11482578" y="5513578"/>
            <a:ext cx="165100" cy="165100"/>
          </a:xfrm>
          <a:prstGeom prst="ellipse">
            <a:avLst/>
          </a:prstGeom>
          <a:noFill/>
          <a:ln w="12700">
            <a:solidFill>
              <a:srgbClr val="114D2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7" name="Text 54"/>
          <p:cNvSpPr/>
          <p:nvPr/>
        </p:nvSpPr>
        <p:spPr>
          <a:xfrm>
            <a:off x="11482578" y="5513578"/>
            <a:ext cx="165100" cy="1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14D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50" dirty="0"/>
          </a:p>
        </p:txBody>
      </p:sp>
      <p:sp>
        <p:nvSpPr>
          <p:cNvPr id="68" name="Text 55"/>
          <p:cNvSpPr/>
          <p:nvPr/>
        </p:nvSpPr>
        <p:spPr>
          <a:xfrm>
            <a:off x="546100" y="5702300"/>
            <a:ext cx="10007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300"/>
              </a:lnSpc>
              <a:buNone/>
            </a:pPr>
            <a:r>
              <a:rPr lang="en-US" sz="1000" i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Ideia final do trabalho: resposta aos objetivos e implicações para a prática, a formação, a investigação ou as políticas de saúde.</a:t>
            </a:r>
          </a:p>
          <a:p>
            <a:pPr>
              <a:lnSpc>
                <a:spcPts val="1300"/>
              </a:lnSpc>
              <a:spcBef>
                <a:spcPts val="500"/>
              </a:spcBef>
            </a:pPr>
            <a:r>
              <a:rPr lang="pt-PT" sz="800" i="1" dirty="0"/>
              <a:t>Nota: as caixas podem ser redimensionadas para acomodar devidamente o conteúdo, os quadros ou as figuras, mantendo-se, na medida do possível, a configuração geral do modelo.</a:t>
            </a:r>
          </a:p>
          <a:p>
            <a:pPr marL="0" indent="0">
              <a:lnSpc>
                <a:spcPts val="1300"/>
              </a:lnSpc>
              <a:buNone/>
            </a:pPr>
            <a:endParaRPr lang="en-US" sz="1000" dirty="0"/>
          </a:p>
        </p:txBody>
      </p:sp>
      <p:sp>
        <p:nvSpPr>
          <p:cNvPr id="100" name="QR Conclusoes"/>
          <p:cNvSpPr/>
          <p:nvPr/>
        </p:nvSpPr>
        <p:spPr>
          <a:xfrm>
            <a:off x="10744200" y="5524500"/>
            <a:ext cx="558800" cy="558800"/>
          </a:xfrm>
          <a:prstGeom prst="rect">
            <a:avLst/>
          </a:prstGeom>
          <a:solidFill>
            <a:srgbClr val="F4F7F8"/>
          </a:solidFill>
          <a:ln w="12700">
            <a:solidFill>
              <a:srgbClr val="B9C7CE"/>
            </a:solidFill>
            <a:prstDash val="dash"/>
          </a:ln>
        </p:spPr>
        <p:txBody>
          <a:bodyPr/>
          <a:lstStyle/>
          <a:p>
            <a:endParaRPr lang="pt-PT"/>
          </a:p>
        </p:txBody>
      </p:sp>
      <p:sp>
        <p:nvSpPr>
          <p:cNvPr id="101" name="QR Conclusoes texto"/>
          <p:cNvSpPr/>
          <p:nvPr/>
        </p:nvSpPr>
        <p:spPr>
          <a:xfrm>
            <a:off x="10744200" y="5675884"/>
            <a:ext cx="55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AEBC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</a:t>
            </a:r>
            <a:endParaRPr lang="en-US" sz="1100" dirty="0"/>
          </a:p>
        </p:txBody>
      </p:sp>
      <p:pic>
        <p:nvPicPr>
          <p:cNvPr id="102" name="Picture 101" descr="calendari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3624" y="905485"/>
            <a:ext cx="182423" cy="182423"/>
          </a:xfrm>
          <a:prstGeom prst="rect">
            <a:avLst/>
          </a:prstGeom>
        </p:spPr>
      </p:pic>
      <p:pic>
        <p:nvPicPr>
          <p:cNvPr id="103" name="Picture 102" descr="alfine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3487" y="905485"/>
            <a:ext cx="182423" cy="182423"/>
          </a:xfrm>
          <a:prstGeom prst="rect">
            <a:avLst/>
          </a:prstGeom>
        </p:spPr>
      </p:pic>
      <p:pic>
        <p:nvPicPr>
          <p:cNvPr id="104" name="Picture 103" descr="marcado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50400" y="901700"/>
            <a:ext cx="177800" cy="177800"/>
          </a:xfrm>
          <a:prstGeom prst="rect">
            <a:avLst/>
          </a:prstGeom>
        </p:spPr>
      </p:pic>
      <p:pic>
        <p:nvPicPr>
          <p:cNvPr id="105" name="Picture 104" descr="apresentaca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8035" y="4349495"/>
            <a:ext cx="310896" cy="310896"/>
          </a:xfrm>
          <a:prstGeom prst="rect">
            <a:avLst/>
          </a:prstGeom>
        </p:spPr>
      </p:pic>
      <p:pic>
        <p:nvPicPr>
          <p:cNvPr id="106" name="Picture 105" descr="farol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5318" y="2449068"/>
            <a:ext cx="177800" cy="177800"/>
          </a:xfrm>
          <a:prstGeom prst="rect">
            <a:avLst/>
          </a:prstGeom>
        </p:spPr>
      </p:pic>
      <p:pic>
        <p:nvPicPr>
          <p:cNvPr id="107" name="Picture 106" descr="linha_grafic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986" y="3528567"/>
            <a:ext cx="177800" cy="177800"/>
          </a:xfrm>
          <a:prstGeom prst="rect">
            <a:avLst/>
          </a:prstGeom>
        </p:spPr>
      </p:pic>
      <p:pic>
        <p:nvPicPr>
          <p:cNvPr id="108" name="Picture 107" descr="balao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27651" y="3528567"/>
            <a:ext cx="177800" cy="177800"/>
          </a:xfrm>
          <a:prstGeom prst="rect">
            <a:avLst/>
          </a:prstGeom>
        </p:spPr>
      </p:pic>
      <p:pic>
        <p:nvPicPr>
          <p:cNvPr id="109" name="Picture 108" descr="ancor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050" y="5507228"/>
            <a:ext cx="177800" cy="177800"/>
          </a:xfrm>
          <a:prstGeom prst="rect">
            <a:avLst/>
          </a:prstGeom>
        </p:spPr>
      </p:pic>
      <p:pic>
        <p:nvPicPr>
          <p:cNvPr id="110" name="Picture 109" descr="telemovel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52100" y="5507228"/>
            <a:ext cx="177800" cy="177800"/>
          </a:xfrm>
          <a:prstGeom prst="rect">
            <a:avLst/>
          </a:prstGeom>
        </p:spPr>
      </p:pic>
      <p:pic>
        <p:nvPicPr>
          <p:cNvPr id="111" name="Picture 110" descr="bussola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27651" y="2449068"/>
            <a:ext cx="177800" cy="177800"/>
          </a:xfrm>
          <a:prstGeom prst="rect">
            <a:avLst/>
          </a:prstGeom>
        </p:spPr>
      </p:pic>
      <p:pic>
        <p:nvPicPr>
          <p:cNvPr id="112" name="Picture 111" descr="ondas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2986" y="2449068"/>
            <a:ext cx="1778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6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265016F9-D3EE-3849-9A94-3F9A29074CE5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1284af59-78da-4d69-9fee-4edb701a8ca1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43D31A49-F31F-C444-A7E6-E59BB7DE72F1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6a1579a2-a328-464b-bc71-fe0889868d71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336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KARLA MARIA CARNEIRO ROLIM</cp:lastModifiedBy>
  <cp:revision>3</cp:revision>
  <dcterms:created xsi:type="dcterms:W3CDTF">2026-08-26T22:07:03Z</dcterms:created>
  <dcterms:modified xsi:type="dcterms:W3CDTF">2026-10-20T15:27:30Z</dcterms:modified>
</cp:coreProperties>
</file>